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5.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9" r:id="rId6"/>
    <p:sldId id="264" r:id="rId7"/>
    <p:sldId id="303" r:id="rId8"/>
    <p:sldId id="314" r:id="rId9"/>
    <p:sldId id="348" r:id="rId10"/>
    <p:sldId id="275" r:id="rId11"/>
    <p:sldId id="276" r:id="rId12"/>
    <p:sldId id="277" r:id="rId13"/>
    <p:sldId id="334" r:id="rId14"/>
    <p:sldId id="278" r:id="rId15"/>
    <p:sldId id="302" r:id="rId16"/>
    <p:sldId id="297" r:id="rId17"/>
    <p:sldId id="280" r:id="rId18"/>
    <p:sldId id="291" r:id="rId19"/>
    <p:sldId id="289" r:id="rId20"/>
    <p:sldId id="290" r:id="rId21"/>
    <p:sldId id="293" r:id="rId22"/>
    <p:sldId id="294" r:id="rId23"/>
    <p:sldId id="295" r:id="rId24"/>
    <p:sldId id="296" r:id="rId25"/>
    <p:sldId id="299" r:id="rId26"/>
  </p:sldIdLst>
  <p:sldSz cx="18288000" cy="10287000"/>
  <p:notesSz cx="6858000" cy="9144000"/>
  <p:embeddedFontLst>
    <p:embeddedFont>
      <p:font typeface="Calibri" panose="020F0502020204030204"/>
      <p:regular r:id="rId31"/>
      <p:bold r:id="rId32"/>
      <p:italic r:id="rId33"/>
      <p:boldItalic r:id="rId34"/>
    </p:embeddedFont>
    <p:embeddedFont>
      <p:font typeface="Gabriola" panose="04040605051002020D02" charset="0"/>
      <p:regular r:id="rId35"/>
    </p:embeddedFont>
    <p:embeddedFont>
      <p:font typeface="Lato" panose="020F0502020204030203"/>
      <p:regular r:id="rId36"/>
      <p:bold r:id="rId37"/>
      <p:italic r:id="rId38"/>
      <p:boldItalic r:id="rId39"/>
    </p:embeddedFont>
    <p:embeddedFont>
      <p:font typeface="Bahnschrift" panose="020B0502040204020203"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52" userDrawn="1">
          <p15:clr>
            <a:srgbClr val="000000"/>
          </p15:clr>
        </p15:guide>
        <p15:guide id="2" pos="2832" userDrawn="1">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68DB"/>
    <a:srgbClr val="1C5739"/>
    <a:srgbClr val="0095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52"/>
        <p:guide pos="283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11.fntdata"/><Relationship Id="rId40" Type="http://schemas.openxmlformats.org/officeDocument/2006/relationships/font" Target="fonts/font10.fntdata"/><Relationship Id="rId4" Type="http://schemas.openxmlformats.org/officeDocument/2006/relationships/notesMaster" Target="notesMasters/notesMaster1.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6" name="Google Shape;86;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 name="Shape 11"/>
        <p:cNvGrpSpPr/>
        <p:nvPr/>
      </p:nvGrpSpPr>
      <p:grpSpPr>
        <a:xfrm>
          <a:off x="0" y="0"/>
          <a:ext cx="0" cy="0"/>
          <a:chOff x="0" y="0"/>
          <a:chExt cx="0" cy="0"/>
        </a:xfrm>
      </p:grpSpPr>
      <p:sp>
        <p:nvSpPr>
          <p:cNvPr id="12" name="Google Shape;12;p1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0" name="Shape 70"/>
        <p:cNvGrpSpPr/>
        <p:nvPr/>
      </p:nvGrpSpPr>
      <p:grpSpPr>
        <a:xfrm>
          <a:off x="0" y="0"/>
          <a:ext cx="0" cy="0"/>
          <a:chOff x="0" y="0"/>
          <a:chExt cx="0" cy="0"/>
        </a:xfrm>
      </p:grpSpPr>
      <p:sp>
        <p:nvSpPr>
          <p:cNvPr id="71" name="Google Shape;71;p25"/>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73" name="Google Shape;73;p2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76" name="Google Shape;76;p25"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7" name="Shape 77"/>
        <p:cNvGrpSpPr/>
        <p:nvPr/>
      </p:nvGrpSpPr>
      <p:grpSpPr>
        <a:xfrm>
          <a:off x="0" y="0"/>
          <a:ext cx="0" cy="0"/>
          <a:chOff x="0" y="0"/>
          <a:chExt cx="0" cy="0"/>
        </a:xfrm>
      </p:grpSpPr>
      <p:sp>
        <p:nvSpPr>
          <p:cNvPr id="78" name="Google Shape;78;p26"/>
          <p:cNvSpPr txBox="1"/>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80" name="Google Shape;80;p2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83" name="Google Shape;83;p26"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912600" y="594000"/>
            <a:ext cx="16453800" cy="1058400"/>
          </a:xfrm>
        </p:spPr>
        <p:txBody>
          <a:bodyPr wrap="square" lIns="0" tIns="0" rIns="0" bIns="0">
            <a:normAutofit/>
          </a:bodyPr>
          <a:lstStyle>
            <a:lvl1pPr algn="l" fontAlgn="base">
              <a:defRPr sz="4800">
                <a:solidFill>
                  <a:schemeClr val="tx1">
                    <a:lumMod val="85000"/>
                    <a:lumOff val="15000"/>
                  </a:schemeClr>
                </a:solidFill>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17"/>
          <p:cNvSpPr txBox="1"/>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panose="020F0502020204030204"/>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18" name="Google Shape;18;p17"/>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1" name="Shape 21"/>
        <p:cNvGrpSpPr/>
        <p:nvPr/>
      </p:nvGrpSpPr>
      <p:grpSpPr>
        <a:xfrm>
          <a:off x="0" y="0"/>
          <a:ext cx="0" cy="0"/>
          <a:chOff x="0" y="0"/>
          <a:chExt cx="0" cy="0"/>
        </a:xfrm>
      </p:grpSpPr>
      <p:sp>
        <p:nvSpPr>
          <p:cNvPr id="22" name="Google Shape;22;p18"/>
          <p:cNvSpPr txBox="1"/>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8"/>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4" name="Google Shape;24;p18"/>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8"/>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7" name="Shape 27"/>
        <p:cNvGrpSpPr/>
        <p:nvPr/>
      </p:nvGrpSpPr>
      <p:grpSpPr>
        <a:xfrm>
          <a:off x="0" y="0"/>
          <a:ext cx="0" cy="0"/>
          <a:chOff x="0" y="0"/>
          <a:chExt cx="0" cy="0"/>
        </a:xfrm>
      </p:grpSpPr>
      <p:sp>
        <p:nvSpPr>
          <p:cNvPr id="28" name="Google Shape;28;p19"/>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30" name="Google Shape;30;p19"/>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6" name="Google Shape;36;p20"/>
          <p:cNvSpPr txBox="1"/>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7" name="Google Shape;37;p20"/>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3" name="Google Shape;43;p21"/>
          <p:cNvSpPr txBox="1"/>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4" name="Google Shape;44;p21"/>
          <p:cNvSpPr txBox="1"/>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5" name="Google Shape;45;p21"/>
          <p:cNvSpPr txBox="1"/>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6" name="Google Shape;46;p2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
          <p:cNvSpPr txBox="1"/>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57" name="Google Shape;57;p23"/>
          <p:cNvSpPr txBox="1"/>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58" name="Google Shape;58;p23"/>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3"/>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61" name="Google Shape;61;p23"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2" name="Shape 62"/>
        <p:cNvGrpSpPr/>
        <p:nvPr/>
      </p:nvGrpSpPr>
      <p:grpSpPr>
        <a:xfrm>
          <a:off x="0" y="0"/>
          <a:ext cx="0" cy="0"/>
          <a:chOff x="0" y="0"/>
          <a:chExt cx="0" cy="0"/>
        </a:xfrm>
      </p:grpSpPr>
      <p:sp>
        <p:nvSpPr>
          <p:cNvPr id="63" name="Google Shape;63;p24"/>
          <p:cNvSpPr txBox="1"/>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p:nvPr>
            <p:ph type="pic" idx="2"/>
          </p:nvPr>
        </p:nvSpPr>
        <p:spPr>
          <a:xfrm>
            <a:off x="1792288" y="612775"/>
            <a:ext cx="5486400" cy="4114800"/>
          </a:xfrm>
          <a:prstGeom prst="rect">
            <a:avLst/>
          </a:prstGeom>
          <a:noFill/>
          <a:ln>
            <a:noFill/>
          </a:ln>
        </p:spPr>
      </p:sp>
      <p:sp>
        <p:nvSpPr>
          <p:cNvPr id="65" name="Google Shape;65;p24"/>
          <p:cNvSpPr txBox="1"/>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6" name="Google Shape;66;p24"/>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4"/>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69" name="Google Shape;69;p24"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5"/>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image" Target="../media/image12.jpeg"/><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tags" Target="../tags/tag24.xml"/><Relationship Id="rId5" Type="http://schemas.openxmlformats.org/officeDocument/2006/relationships/image" Target="../media/image15.webp"/><Relationship Id="rId4" Type="http://schemas.openxmlformats.org/officeDocument/2006/relationships/tags" Target="../tags/tag23.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7.jpeg"/><Relationship Id="rId3" Type="http://schemas.openxmlformats.org/officeDocument/2006/relationships/tags" Target="../tags/tag27.xml"/><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 Id="rId3" Type="http://schemas.openxmlformats.org/officeDocument/2006/relationships/image" Target="../media/image18.jpeg"/><Relationship Id="rId2" Type="http://schemas.openxmlformats.org/officeDocument/2006/relationships/tags" Target="../tags/tag28.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8.xml"/><Relationship Id="rId7" Type="http://schemas.openxmlformats.org/officeDocument/2006/relationships/image" Target="../media/image6.png"/><Relationship Id="rId6"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5.png"/><Relationship Id="rId3" Type="http://schemas.openxmlformats.org/officeDocument/2006/relationships/tags" Target="../tags/tag6.xml"/><Relationship Id="rId2" Type="http://schemas.openxmlformats.org/officeDocument/2006/relationships/image" Target="../media/image1.png"/><Relationship Id="rId11" Type="http://schemas.openxmlformats.org/officeDocument/2006/relationships/notesSlide" Target="../notesSlides/notesSlide4.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image" Target="../media/image3.png"/><Relationship Id="rId7" Type="http://schemas.openxmlformats.org/officeDocument/2006/relationships/image" Target="../media/image1.png"/><Relationship Id="rId6" Type="http://schemas.openxmlformats.org/officeDocument/2006/relationships/image" Target="../media/image9.png"/><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3" Type="http://schemas.openxmlformats.org/officeDocument/2006/relationships/notesSlide" Target="../notesSlides/notesSlide6.xml"/><Relationship Id="rId12" Type="http://schemas.openxmlformats.org/officeDocument/2006/relationships/slideLayout" Target="../slideLayouts/slideLayout12.xml"/><Relationship Id="rId11" Type="http://schemas.openxmlformats.org/officeDocument/2006/relationships/tags" Target="../tags/tag16.xml"/><Relationship Id="rId10" Type="http://schemas.openxmlformats.org/officeDocument/2006/relationships/image" Target="../media/image10.pn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2.xml"/><Relationship Id="rId7" Type="http://schemas.openxmlformats.org/officeDocument/2006/relationships/tags" Target="../tags/tag19.xml"/><Relationship Id="rId6" Type="http://schemas.openxmlformats.org/officeDocument/2006/relationships/image" Target="../media/image11.png"/><Relationship Id="rId5" Type="http://schemas.openxmlformats.org/officeDocument/2006/relationships/tags" Target="../tags/tag18.xml"/><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87" name="Shape 87"/>
        <p:cNvGrpSpPr/>
        <p:nvPr/>
      </p:nvGrpSpPr>
      <p:grpSpPr>
        <a:xfrm>
          <a:off x="0" y="0"/>
          <a:ext cx="0" cy="0"/>
          <a:chOff x="0" y="0"/>
          <a:chExt cx="0" cy="0"/>
        </a:xfrm>
      </p:grpSpPr>
      <p:grpSp>
        <p:nvGrpSpPr>
          <p:cNvPr id="88" name="Google Shape;88;p1"/>
          <p:cNvGrpSpPr/>
          <p:nvPr/>
        </p:nvGrpSpPr>
        <p:grpSpPr>
          <a:xfrm>
            <a:off x="-1543050" y="-497256"/>
            <a:ext cx="3086120" cy="10784517"/>
            <a:chOff x="0" y="-19050"/>
            <a:chExt cx="812800" cy="2995200"/>
          </a:xfrm>
        </p:grpSpPr>
        <p:sp>
          <p:nvSpPr>
            <p:cNvPr id="89" name="Google Shape;89;p1"/>
            <p:cNvSpPr/>
            <p:nvPr/>
          </p:nvSpPr>
          <p:spPr>
            <a:xfrm>
              <a:off x="0" y="119055"/>
              <a:ext cx="812800" cy="2857061"/>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90" name="Google Shape;90;p1"/>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1" name="Google Shape;91;p1"/>
          <p:cNvSpPr/>
          <p:nvPr/>
        </p:nvSpPr>
        <p:spPr>
          <a:xfrm>
            <a:off x="16384715" y="9009597"/>
            <a:ext cx="1903286" cy="1275980"/>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grpSp>
        <p:nvGrpSpPr>
          <p:cNvPr id="92" name="Google Shape;92;p1"/>
          <p:cNvGrpSpPr/>
          <p:nvPr/>
        </p:nvGrpSpPr>
        <p:grpSpPr>
          <a:xfrm>
            <a:off x="1227773" y="4083810"/>
            <a:ext cx="110605" cy="2898805"/>
            <a:chOff x="0" y="-19050"/>
            <a:chExt cx="26400" cy="691905"/>
          </a:xfrm>
        </p:grpSpPr>
        <p:sp>
          <p:nvSpPr>
            <p:cNvPr id="93" name="Google Shape;93;p1"/>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sp>
        <p:sp>
          <p:nvSpPr>
            <p:cNvPr id="94" name="Google Shape;94;p1"/>
            <p:cNvSpPr txBox="1"/>
            <p:nvPr/>
          </p:nvSpPr>
          <p:spPr>
            <a:xfrm>
              <a:off x="0" y="-19050"/>
              <a:ext cx="26400" cy="6918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5" name="Google Shape;95;p1"/>
          <p:cNvSpPr txBox="1"/>
          <p:nvPr/>
        </p:nvSpPr>
        <p:spPr>
          <a:xfrm>
            <a:off x="1725930" y="1107440"/>
            <a:ext cx="13276580" cy="2297430"/>
          </a:xfrm>
          <a:prstGeom prst="rect">
            <a:avLst/>
          </a:prstGeom>
          <a:noFill/>
          <a:ln>
            <a:noFill/>
          </a:ln>
        </p:spPr>
        <p:txBody>
          <a:bodyPr spcFirstLastPara="1" wrap="square" lIns="0" tIns="0" rIns="0" bIns="0" anchor="t" anchorCtr="0">
            <a:noAutofit/>
          </a:bodyPr>
          <a:lstStyle/>
          <a:p>
            <a:pPr marL="0" marR="0" lvl="0" indent="0" algn="ctr" rtl="0">
              <a:lnSpc>
                <a:spcPct val="134000"/>
              </a:lnSpc>
              <a:spcBef>
                <a:spcPts val="0"/>
              </a:spcBef>
              <a:spcAft>
                <a:spcPts val="0"/>
              </a:spcAft>
              <a:buClr>
                <a:srgbClr val="000000"/>
              </a:buClr>
              <a:buSzPts val="8800"/>
              <a:buFont typeface="Arial" panose="020B0604020202020204"/>
              <a:buNone/>
            </a:pPr>
            <a:r>
              <a:rPr lang="en-US" sz="7200" b="1">
                <a:solidFill>
                  <a:srgbClr val="1C5739"/>
                </a:solidFill>
                <a:latin typeface="Gabriola" panose="04040605051002020D02" charset="0"/>
                <a:cs typeface="Gabriola" panose="04040605051002020D02" charset="0"/>
              </a:rPr>
              <a:t>Smart Monitoring Systems for Autonomous Vehicles Using IoT</a:t>
            </a:r>
            <a:endParaRPr lang="en-US" sz="7200" b="1">
              <a:solidFill>
                <a:srgbClr val="1C5739"/>
              </a:solidFill>
              <a:latin typeface="Gabriola" panose="04040605051002020D02" charset="0"/>
              <a:cs typeface="Gabriola" panose="04040605051002020D02" charset="0"/>
            </a:endParaRPr>
          </a:p>
        </p:txBody>
      </p:sp>
      <p:sp>
        <p:nvSpPr>
          <p:cNvPr id="96" name="Google Shape;96;p1"/>
          <p:cNvSpPr/>
          <p:nvPr/>
        </p:nvSpPr>
        <p:spPr>
          <a:xfrm>
            <a:off x="-1439055" y="65637"/>
            <a:ext cx="2883478" cy="1958238"/>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a:stretch>
          </a:blipFill>
          <a:ln>
            <a:noFill/>
          </a:ln>
        </p:spPr>
      </p:sp>
      <p:sp>
        <p:nvSpPr>
          <p:cNvPr id="97" name="Google Shape;97;p1" descr="RCSS Logo (Autonomous)"/>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 name="Google Shape;98;p1" descr="RCSS Logo (Autonomous)"/>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99" name="Google Shape;99;p1"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0" name="Google Shape;100;p1"/>
          <p:cNvSpPr/>
          <p:nvPr/>
        </p:nvSpPr>
        <p:spPr>
          <a:xfrm>
            <a:off x="1867771" y="5525449"/>
            <a:ext cx="12644400" cy="45218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Name of Candidate :</a:t>
            </a:r>
            <a:r>
              <a:rPr lang="en-US" sz="3200" b="1">
                <a:solidFill>
                  <a:srgbClr val="336600"/>
                </a:solidFill>
                <a:latin typeface="Lato" panose="020F0502020204030203"/>
                <a:ea typeface="Lato" panose="020F0502020204030203"/>
                <a:cs typeface="Lato" panose="020F0502020204030203"/>
                <a:sym typeface="Lato" panose="020F0502020204030203"/>
              </a:rPr>
              <a:t> </a:t>
            </a:r>
            <a:r>
              <a:rPr lang="en-IN" altLang="en-US" sz="3200" b="1">
                <a:solidFill>
                  <a:srgbClr val="336600"/>
                </a:solidFill>
                <a:latin typeface="Lato" panose="020F0502020204030203"/>
                <a:ea typeface="Lato" panose="020F0502020204030203"/>
                <a:cs typeface="Lato" panose="020F0502020204030203"/>
                <a:sym typeface="Lato" panose="020F0502020204030203"/>
              </a:rPr>
              <a:t>MUHAMMAD ANSHAD P A</a:t>
            </a:r>
            <a:endParaRPr lang="en-US" sz="3200" b="1">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Register No : 232040</a:t>
            </a:r>
            <a:r>
              <a:rPr lang="en-IN" altLang="en-US" sz="3200" b="1" i="0" u="none" strike="noStrike" cap="none">
                <a:solidFill>
                  <a:srgbClr val="336600"/>
                </a:solidFill>
                <a:latin typeface="Lato" panose="020F0502020204030203"/>
                <a:ea typeface="Lato" panose="020F0502020204030203"/>
                <a:cs typeface="Lato" panose="020F0502020204030203"/>
                <a:sym typeface="Lato" panose="020F0502020204030203"/>
              </a:rPr>
              <a:t>36</a:t>
            </a:r>
            <a:b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br>
            <a:br>
              <a:rPr lang="en-US" sz="3200" b="0" i="0" u="none" strike="noStrike" cap="none">
                <a:solidFill>
                  <a:srgbClr val="336600"/>
                </a:solidFill>
                <a:latin typeface="Lato" panose="020F0502020204030203"/>
                <a:ea typeface="Lato" panose="020F0502020204030203"/>
                <a:cs typeface="Lato" panose="020F0502020204030203"/>
                <a:sym typeface="Lato" panose="020F0502020204030203"/>
              </a:rPr>
            </a:b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Date : </a:t>
            </a:r>
            <a:r>
              <a:rPr lang="en-US" sz="3200" b="1">
                <a:solidFill>
                  <a:srgbClr val="336600"/>
                </a:solidFill>
                <a:latin typeface="Lato" panose="020F0502020204030203"/>
                <a:ea typeface="Lato" panose="020F0502020204030203"/>
                <a:cs typeface="Lato" panose="020F0502020204030203"/>
                <a:sym typeface="Lato" panose="020F0502020204030203"/>
              </a:rPr>
              <a:t> 2</a:t>
            </a:r>
            <a:r>
              <a:rPr lang="en-IN" altLang="en-US" sz="3200" b="1">
                <a:solidFill>
                  <a:srgbClr val="336600"/>
                </a:solidFill>
                <a:latin typeface="Lato" panose="020F0502020204030203"/>
                <a:ea typeface="Lato" panose="020F0502020204030203"/>
                <a:cs typeface="Lato" panose="020F0502020204030203"/>
                <a:sym typeface="Lato" panose="020F0502020204030203"/>
              </a:rPr>
              <a:t>7</a:t>
            </a:r>
            <a:r>
              <a:rPr lang="en-US" sz="3200" b="1">
                <a:solidFill>
                  <a:srgbClr val="336600"/>
                </a:solidFill>
                <a:latin typeface="Lato" panose="020F0502020204030203"/>
                <a:ea typeface="Lato" panose="020F0502020204030203"/>
                <a:cs typeface="Lato" panose="020F0502020204030203"/>
                <a:sym typeface="Lato" panose="020F0502020204030203"/>
              </a:rPr>
              <a:t>-11-2024</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Venue : RCSS</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Programme : MCA </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Batch : 2022-2024</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pic>
        <p:nvPicPr>
          <p:cNvPr id="24" name="图片 23" descr="E:\MCA\Semesters\SEM_4\Seminar_Smart Monitoring Systems for Autonomous Vehicles Using IoT\ppt\cnn.jpgcnn"/>
          <p:cNvPicPr>
            <a:picLocks noChangeAspect="1"/>
          </p:cNvPicPr>
          <p:nvPr>
            <p:custDataLst>
              <p:tags r:id="rId4"/>
            </p:custDataLst>
          </p:nvPr>
        </p:nvPicPr>
        <p:blipFill rotWithShape="1">
          <a:blip r:embed="rId5"/>
          <a:srcRect t="7035" b="7035"/>
          <a:stretch>
            <a:fillRect/>
          </a:stretch>
        </p:blipFill>
        <p:spPr>
          <a:xfrm>
            <a:off x="5090795" y="2626995"/>
            <a:ext cx="10962640" cy="5299075"/>
          </a:xfrm>
          <a:custGeom>
            <a:avLst/>
            <a:gdLst>
              <a:gd name="connsiteX0" fmla="*/ 0 w 6884130"/>
              <a:gd name="connsiteY0" fmla="*/ 0 h 2935140"/>
              <a:gd name="connsiteX1" fmla="*/ 6884130 w 6884130"/>
              <a:gd name="connsiteY1" fmla="*/ 0 h 2935140"/>
              <a:gd name="connsiteX2" fmla="*/ 6884130 w 6884130"/>
              <a:gd name="connsiteY2" fmla="*/ 2935140 h 2935140"/>
              <a:gd name="connsiteX3" fmla="*/ 0 w 6884130"/>
              <a:gd name="connsiteY3" fmla="*/ 2935140 h 2935140"/>
            </a:gdLst>
            <a:ahLst/>
            <a:cxnLst>
              <a:cxn ang="0">
                <a:pos x="connsiteX0" y="connsiteY0"/>
              </a:cxn>
              <a:cxn ang="0">
                <a:pos x="connsiteX1" y="connsiteY1"/>
              </a:cxn>
              <a:cxn ang="0">
                <a:pos x="connsiteX2" y="connsiteY2"/>
              </a:cxn>
              <a:cxn ang="0">
                <a:pos x="connsiteX3" y="connsiteY3"/>
              </a:cxn>
            </a:cxnLst>
            <a:rect l="l" t="t" r="r" b="b"/>
            <a:pathLst>
              <a:path w="6884130" h="2935140">
                <a:moveTo>
                  <a:pt x="0" y="0"/>
                </a:moveTo>
                <a:lnTo>
                  <a:pt x="6884130" y="0"/>
                </a:lnTo>
                <a:lnTo>
                  <a:pt x="6884130" y="2935140"/>
                </a:lnTo>
                <a:lnTo>
                  <a:pt x="0" y="2935140"/>
                </a:lnTo>
                <a:close/>
              </a:path>
            </a:pathLst>
          </a:custGeom>
          <a:ln w="6350" cap="flat" cmpd="sng" algn="ctr">
            <a:solidFill>
              <a:schemeClr val="dk1">
                <a:lumMod val="40000"/>
                <a:lumOff val="60000"/>
                <a:alpha val="50000"/>
              </a:schemeClr>
            </a:solidFill>
            <a:prstDash val="solid"/>
            <a:round/>
            <a:headEnd type="none" w="med" len="med"/>
            <a:tailEnd type="none" w="med" len="med"/>
          </a:ln>
        </p:spPr>
      </p:pic>
      <p:sp>
        <p:nvSpPr>
          <p:cNvPr id="25" name="矩形 2"/>
          <p:cNvSpPr/>
          <p:nvPr>
            <p:custDataLst>
              <p:tags r:id="rId6"/>
            </p:custDataLst>
          </p:nvPr>
        </p:nvSpPr>
        <p:spPr>
          <a:xfrm>
            <a:off x="1694815" y="2609215"/>
            <a:ext cx="3395980" cy="5317490"/>
          </a:xfrm>
          <a:prstGeom prst="rect">
            <a:avLst/>
          </a:prstGeom>
          <a:solidFill>
            <a:srgbClr val="1C5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sz="2700"/>
          </a:p>
        </p:txBody>
      </p:sp>
      <p:sp>
        <p:nvSpPr>
          <p:cNvPr id="26" name="标题 5"/>
          <p:cNvSpPr>
            <a:spLocks noGrp="1"/>
          </p:cNvSpPr>
          <p:nvPr>
            <p:custDataLst>
              <p:tags r:id="rId7"/>
            </p:custDataLst>
          </p:nvPr>
        </p:nvSpPr>
        <p:spPr>
          <a:xfrm>
            <a:off x="2139315" y="3208020"/>
            <a:ext cx="2604770" cy="3826510"/>
          </a:xfrm>
          <a:prstGeom prst="rect">
            <a:avLst/>
          </a:prstGeom>
          <a:noFill/>
          <a:ln>
            <a:noFill/>
          </a:ln>
        </p:spPr>
        <p:txBody>
          <a:bodyPr wrap="square" lIns="0" tIns="0" rIns="0" bIns="0" anchor="ctr" anchorCtr="0">
            <a:normAutofit fontScale="50000"/>
          </a:bodyPr>
          <a:lstStyle>
            <a:defPPr marR="0" lvl="0" algn="l" rtl="0">
              <a:lnSpc>
                <a:spcPct val="100000"/>
              </a:lnSpc>
              <a:spcBef>
                <a:spcPts val="0"/>
              </a:spcBef>
              <a:spcAft>
                <a:spcPts val="0"/>
              </a:spcAft>
            </a:defPPr>
            <a:lvl1pPr marR="0" lvl="0" algn="l" rtl="0" fontAlgn="base">
              <a:lnSpc>
                <a:spcPct val="100000"/>
              </a:lnSpc>
              <a:spcBef>
                <a:spcPts val="0"/>
              </a:spcBef>
              <a:spcAft>
                <a:spcPts val="0"/>
              </a:spcAft>
              <a:buClr>
                <a:schemeClr val="dk1"/>
              </a:buClr>
              <a:buSzPts val="4400"/>
              <a:buFont typeface="Calibri" panose="020F0502020204030204"/>
              <a:buNone/>
              <a:defRPr sz="4800" b="0" i="0" u="none" strike="noStrike" cap="none">
                <a:solidFill>
                  <a:schemeClr val="tx1">
                    <a:lumMod val="85000"/>
                    <a:lumOff val="15000"/>
                  </a:schemeClr>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lnSpc>
                <a:spcPct val="120000"/>
              </a:lnSpc>
            </a:pPr>
            <a:r>
              <a:rPr lang="en-IN" altLang="en-US" sz="9600" b="1" spc="0" dirty="0">
                <a:solidFill>
                  <a:schemeClr val="lt1">
                    <a:lumMod val="100000"/>
                  </a:schemeClr>
                </a:solidFill>
                <a:latin typeface="+mj-lt"/>
              </a:rPr>
              <a:t>CNN</a:t>
            </a:r>
            <a:r>
              <a:rPr lang="en-IN" altLang="en-US" sz="9600" spc="0" dirty="0">
                <a:solidFill>
                  <a:schemeClr val="lt1">
                    <a:lumMod val="100000"/>
                  </a:schemeClr>
                </a:solidFill>
                <a:latin typeface="+mj-lt"/>
              </a:rPr>
              <a:t>-</a:t>
            </a:r>
            <a:endParaRPr lang="en-IN" altLang="en-US" sz="9600" spc="0" dirty="0">
              <a:solidFill>
                <a:schemeClr val="lt1">
                  <a:lumMod val="100000"/>
                </a:schemeClr>
              </a:solidFill>
              <a:latin typeface="+mj-lt"/>
            </a:endParaRPr>
          </a:p>
          <a:p>
            <a:pPr algn="l">
              <a:lnSpc>
                <a:spcPct val="120000"/>
              </a:lnSpc>
            </a:pPr>
            <a:r>
              <a:rPr lang="en-IN" altLang="en-US" sz="6600" spc="0" dirty="0">
                <a:solidFill>
                  <a:schemeClr val="lt1">
                    <a:lumMod val="100000"/>
                  </a:schemeClr>
                </a:solidFill>
                <a:latin typeface="+mj-lt"/>
              </a:rPr>
              <a:t>for image classification and recognition</a:t>
            </a:r>
            <a:endParaRPr lang="en-IN" altLang="en-US" sz="6600" spc="0" dirty="0">
              <a:solidFill>
                <a:schemeClr val="lt1">
                  <a:lumMod val="100000"/>
                </a:schemeClr>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5" name="Google Shape;109;p2"/>
          <p:cNvSpPr txBox="1"/>
          <p:nvPr/>
        </p:nvSpPr>
        <p:spPr>
          <a:xfrm>
            <a:off x="2442210" y="2183765"/>
            <a:ext cx="11929745" cy="9848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Identify patterns in sensor data for accurate object classification.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K-means, Multi-class neural networks.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1480185"/>
            <a:ext cx="9940925" cy="4997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Clustering Algorithms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575560" y="8582660"/>
            <a:ext cx="11929745" cy="9848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Predict the future state of objects in the environment.</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Regression random forest, Bayes regression.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2110105" y="787908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Regression Models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 name="Picture 0"/>
          <p:cNvPicPr>
            <a:picLocks noChangeAspect="1"/>
          </p:cNvPicPr>
          <p:nvPr/>
        </p:nvPicPr>
        <p:blipFill>
          <a:blip r:embed="rId4"/>
          <a:stretch>
            <a:fillRect/>
          </a:stretch>
        </p:blipFill>
        <p:spPr>
          <a:xfrm>
            <a:off x="4647565" y="3168650"/>
            <a:ext cx="8064500" cy="40684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2551410" cy="68961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Communication Protocols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813810"/>
            <a:ext cx="15168880" cy="89916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Vehicles share data on speed, position, and route intentions - </a:t>
            </a:r>
            <a:r>
              <a:rPr lang="en-IN" altLang="en-US" sz="2800" dirty="0">
                <a:solidFill>
                  <a:schemeClr val="tx1"/>
                </a:solidFill>
                <a:latin typeface="Bahnschrift" panose="020B0502040204020203" charset="0"/>
                <a:cs typeface="Bahnschrift" panose="020B0502040204020203" charset="0"/>
                <a:sym typeface="Arial" panose="020B0604020202020204"/>
              </a:rPr>
              <a:t> avoid collisions .</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General Motors’ Cadillac CTS Sedan</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308991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V2V (Vehicle-to-Vehicle):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442210" y="5709285"/>
            <a:ext cx="14646910" cy="10483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Communicates with traffic lights, road signs, and infrastructure for route optimization.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Audi’s Traffic Light Information System</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510857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V2I (Vehicle-to-Infrastructure):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Google Shape;109;p2"/>
          <p:cNvSpPr txBox="1"/>
          <p:nvPr/>
        </p:nvSpPr>
        <p:spPr>
          <a:xfrm>
            <a:off x="2442210" y="7405370"/>
            <a:ext cx="11958320" cy="58293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Connects vehicles to the cloud for broader data analysis and updates.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4" name="Google Shape;109;p2"/>
          <p:cNvSpPr txBox="1"/>
          <p:nvPr/>
        </p:nvSpPr>
        <p:spPr>
          <a:xfrm>
            <a:off x="1976755" y="68345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V2N (Vehicle-to-Network):</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5" name="Google Shape;109;p2"/>
          <p:cNvSpPr txBox="1"/>
          <p:nvPr/>
        </p:nvSpPr>
        <p:spPr>
          <a:xfrm>
            <a:off x="2442210" y="9237345"/>
            <a:ext cx="11958320"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Detects and interacts with pedestrians for safety in urban environments.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844105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V2P (Vehicle-to-Pedestrian):</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272665" y="2314575"/>
            <a:ext cx="15189835" cy="68262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V2X (Vehicle-to-Everything): Enables interaction between the vehicle and external systems.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pic>
        <p:nvPicPr>
          <p:cNvPr id="2" name="Picture 1" descr="iot_img8_v2x"/>
          <p:cNvPicPr>
            <a:picLocks noChangeAspect="1"/>
          </p:cNvPicPr>
          <p:nvPr/>
        </p:nvPicPr>
        <p:blipFill>
          <a:blip r:embed="rId4"/>
          <a:stretch>
            <a:fillRect/>
          </a:stretch>
        </p:blipFill>
        <p:spPr>
          <a:xfrm>
            <a:off x="2713990" y="1857375"/>
            <a:ext cx="12247880" cy="7394575"/>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72487" y="-7981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14" name="Google Shape;109;p2"/>
          <p:cNvSpPr txBox="1"/>
          <p:nvPr/>
        </p:nvSpPr>
        <p:spPr>
          <a:xfrm>
            <a:off x="1953260" y="2045335"/>
            <a:ext cx="12522835" cy="71564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Power Management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5" name="Google Shape;109;p2"/>
          <p:cNvSpPr txBox="1"/>
          <p:nvPr/>
        </p:nvSpPr>
        <p:spPr>
          <a:xfrm>
            <a:off x="2418715" y="4167505"/>
            <a:ext cx="14571980" cy="5683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optimized to consume minimal power without compromising functionality.</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Low power LiDAR</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53260" y="3443605"/>
            <a:ext cx="1336929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Energy-Efficient Sensors: </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418715" y="6151245"/>
            <a:ext cx="14630400" cy="75501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Monitors battery health</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Optimize Charging - overheating</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Tesla’s BMS .</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1930400" y="553529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Battery Management System:</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1" name="Google Shape;109;p2"/>
          <p:cNvSpPr txBox="1"/>
          <p:nvPr/>
        </p:nvSpPr>
        <p:spPr>
          <a:xfrm>
            <a:off x="2080895" y="2760980"/>
            <a:ext cx="15189835" cy="68262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Efficient power usage is critical for IoT-enabled AVs, which rely heavily on sensors and processing units.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2" name="Google Shape;109;p2"/>
          <p:cNvSpPr txBox="1"/>
          <p:nvPr/>
        </p:nvSpPr>
        <p:spPr>
          <a:xfrm>
            <a:off x="2406650" y="7977505"/>
            <a:ext cx="14630400" cy="6013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Using kinetic energy from vehicle motion to recharge batteries.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3" name="Google Shape;109;p2"/>
          <p:cNvSpPr txBox="1"/>
          <p:nvPr/>
        </p:nvSpPr>
        <p:spPr>
          <a:xfrm>
            <a:off x="1976755" y="704596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Regenerative Systems: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INTERPRETATION OF THE CASE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7782560" cy="68961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Key Observations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3104515"/>
            <a:ext cx="15420340" cy="107505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High Accuracy .</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Redundancy - One sensor affected</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51904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Integration of Sensors: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5129530"/>
            <a:ext cx="15146655" cy="145605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Improve traffic flow, reduce congestion, and enhance safety .</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Arial" panose="020B0604020202020204" pitchFamily="34" charset="0"/>
              <a:buNone/>
            </a:pP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Eg: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if a car detects a sudden stop ahead, it can send this data to nearby vehicles, preventing a pile-up.</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45205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Impact of V2X Communication:</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42210" y="71469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Edge computing reduces latency, ensuring faster responses to dynamic situations (e.g., sudden obstacle detection).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Eg: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child suddenly crosses the road</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76755" y="65906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Real-Time Data Processing: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442210" y="9164320"/>
            <a:ext cx="13256895"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forecast component failures, reducing unexpected breakdowns and maintenance costs.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1976755" y="848804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Predictive Maintenance: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INTERPRETATION OF THE CASE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3040995" cy="123444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Advantages of IoT in AV Monitoring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3104515"/>
            <a:ext cx="15420340" cy="14160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respond to obstacles faster than humans -  reducing accidents.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Adaptive cruise control and automated braking systems enhance passenger safety.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51904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Improved Safety:</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5129530"/>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real-time traffic monitoring and route optimization</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 time and fuel consumption.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Situation : Y</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ou are driving to work during rush hour</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heavy traffic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 Monitoring - V2I</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45205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Enhanced Efficiency:</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42210" y="71469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carbon emissions-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smart driving pattern</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efficient routing</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Eco-friendly driving .</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Eg: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Tesla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minimal energy wastage during long trips</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76755" y="640397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Environmental Benefits: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442210" y="9164320"/>
            <a:ext cx="13256895"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enables vehicles to interact with smart infrastructure, leading to smoother traffic flow.</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Situatuion : Shopping Mall</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1976755" y="848804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Better Traffic Management:</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THE EXPERIMENT</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5210810"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Experiment Setup</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5491460" cy="152146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Sensors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LiDAR, radar, cameras, ultrasonic sensors, and GPS modules.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Processing Units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Edge computing devices for local data processing and cloud servers for large-scale analysis.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Communication Devices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5G-enabled modules for V2V and V2I communication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2752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Hardware Components: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41575" y="5003165"/>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Machine Learning Algorithms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Convolutional Neural Networks (CNNs) for object detection, Principal Component Analysis (PCA) for data reduction, and YOLO for obstacle classification.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IoT Platform</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A centralized system for managing connected devices, collecting data, and enabling decision-making.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47545" y="439420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Software Components: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13000" y="71723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Urban Scenario</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Simulated city environment with heavy traffic and dynamic obstacles.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Highway Scenario</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High-speed travel with fewer obstacles but varying weather conditions.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Controlled Lab Testing</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Ensuring sensor accuracy and algorithm performance in a controlled environment.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47545" y="661098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Testing Environment:</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2" name="Google Shape;109;p2"/>
          <p:cNvSpPr txBox="1"/>
          <p:nvPr/>
        </p:nvSpPr>
        <p:spPr>
          <a:xfrm>
            <a:off x="1976755" y="1497965"/>
            <a:ext cx="5210810"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Process and Results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4012545" cy="325945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1: Sensors collected real-time data on vehicle surroundings (obstacles, lane markings, traffic signs).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2: Edge computing processed data locally to make instant decisions (e.g., braking or steering).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3: Data was transmitted to the cloud for long-term storage and trend analysis.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4: Machine learning algorithms analyzed data to improve decision-making (e.g., recognizing patterns in pedestrian movement).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5: Predictive maintenance systems used sensor data to anticipate potential failures and generate alerts.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2752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Process: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6624955"/>
            <a:ext cx="13077190" cy="34099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Obstacle Detection Accuracy: IoT-enabled sensors achieved 95% accuracy in detecting and classifying objects in varied environments.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Latency Reduction: Edge computing reduced response time by 40% compared to traditional cloud-only systems.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Traffic Flow Optimization: V2X communication improved traffic flow by 30%, reducing congestion in urban areas.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Maintenance Efficiency: Predictive systems reduced unexpected breakdowns by 25%, enhancing vehicle uptime.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Weather Adaptability: While performance declined slightly in adverse weather, sensors maintained an 85% effectiveness rate.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587629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Key Results: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1976755" y="584835"/>
            <a:ext cx="11489690" cy="68326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THE EXPERIMENT</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CHALLENGES</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Technical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557909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Sensor Limitations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2018, Uber’s self-driving car</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Latency in Real-Time Processing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Handling large volumes of data from multiple sensors-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0.5</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 Map Dependency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Changes in infrastructure (e.g., road construction)-</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unanticipated road changes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402399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Cybersecurity Risks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103755" y="480123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Increased Vulnerability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Jeep Cherokee hack</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Uconnect infotainment system</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Weak Device Security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lack robust encryption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103755" y="61334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Environmental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2230755" y="691070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Weather Conditions. - </a:t>
            </a:r>
            <a:r>
              <a:rPr lang="en-IN" altLang="en-US" sz="2400" dirty="0">
                <a:solidFill>
                  <a:schemeClr val="tx1"/>
                </a:solidFill>
                <a:latin typeface="Bahnschrift" panose="020B0502040204020203" charset="0"/>
                <a:cs typeface="Bahnschrift" panose="020B0502040204020203" charset="0"/>
                <a:sym typeface="Arial" panose="020B0604020202020204"/>
              </a:rPr>
              <a:t>Snow - lane markings</a:t>
            </a:r>
            <a:r>
              <a:rPr lang="en-US" altLang="en-US" sz="2400" dirty="0">
                <a:solidFill>
                  <a:schemeClr val="tx1"/>
                </a:solidFill>
                <a:latin typeface="Bahnschrift" panose="020B0502040204020203" charset="0"/>
                <a:cs typeface="Bahnschrift" panose="020B0502040204020203" charset="0"/>
                <a:sym typeface="Arial" panose="020B0604020202020204"/>
              </a:rPr>
              <a:t> </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Infrastructure Limitations: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Eg: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India</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underdeveloped regions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0" name="Google Shape;109;p2"/>
          <p:cNvSpPr txBox="1"/>
          <p:nvPr/>
        </p:nvSpPr>
        <p:spPr>
          <a:xfrm>
            <a:off x="2103755" y="8019415"/>
            <a:ext cx="7552055" cy="63309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Ethical and Legal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1" name="Google Shape;109;p2"/>
          <p:cNvSpPr txBox="1"/>
          <p:nvPr/>
        </p:nvSpPr>
        <p:spPr>
          <a:xfrm>
            <a:off x="2230755" y="8796655"/>
            <a:ext cx="13227050" cy="10591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Liability Issues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event of an accident</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who is liable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manufacturer, software developer, or passenger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Decision-Making Dilemmas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Trolley Problem</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443384"/>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1C5739"/>
                </a:solidFill>
                <a:latin typeface="Gabriola" panose="04040605051002020D02" charset="0"/>
                <a:cs typeface="Gabriola" panose="04040605051002020D02" charset="0"/>
                <a:sym typeface="Arial" panose="020B0604020202020204"/>
              </a:rPr>
              <a:t>CONTEXT OF THE TOPIC</a:t>
            </a:r>
            <a:endParaRPr lang="en-IN" altLang="en-US" sz="6600" b="1" i="0" u="none" strike="noStrike" cap="none" dirty="0">
              <a:solidFill>
                <a:srgbClr val="1C5739"/>
              </a:solidFill>
              <a:latin typeface="Gabriola" panose="04040605051002020D02" charset="0"/>
              <a:cs typeface="Gabriola" panose="04040605051002020D02" charset="0"/>
              <a:sym typeface="Arial" panose="020B0604020202020204"/>
            </a:endParaRPr>
          </a:p>
        </p:txBody>
      </p:sp>
      <p:sp>
        <p:nvSpPr>
          <p:cNvPr id="3" name="Google Shape;109;p2"/>
          <p:cNvSpPr txBox="1"/>
          <p:nvPr/>
        </p:nvSpPr>
        <p:spPr>
          <a:xfrm>
            <a:off x="1976755" y="1339215"/>
            <a:ext cx="600964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Autonomous Vehicles (AVs)</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1976755" y="1857375"/>
            <a:ext cx="14677390" cy="24733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AV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self-driving cars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minimal or no human intervention</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They combine AI,ML, and sensory data</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navigate safely and efficiently</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sense their environment, make informed decisions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adapt to dynamic road conditions.</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Evolution of </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AV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 cruise control in the 1950s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 evolved </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advanced systems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adaptive cruise control, lane-keeping assistance</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b="1" i="0" u="none" strike="noStrike" cap="none" dirty="0">
                <a:solidFill>
                  <a:schemeClr val="tx1"/>
                </a:solidFill>
                <a:latin typeface="Bahnschrift" panose="020B0502040204020203" charset="0"/>
                <a:cs typeface="Bahnschrift" panose="020B0502040204020203" charset="0"/>
                <a:sym typeface="Arial" panose="020B0604020202020204"/>
              </a:rPr>
              <a:t>Tesla, Waymo , and Uber</a:t>
            </a:r>
            <a:endParaRPr lang="en-US"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755" y="4460875"/>
            <a:ext cx="811657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Importance of IoT in Transportation</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5187315"/>
            <a:ext cx="15351760" cy="21405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interconnected devices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nervous system</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connecting sensors, processors, and communication systems.</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Backbone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 "sense," "think," and "act."</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Role of IOT ? - Data collection , communication , predictive Maintenance.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Tesla's Autopilot</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lane detection, traffic monitoring, and obstacle avoidance.</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1976755" y="7285990"/>
            <a:ext cx="9909175"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Problem Statement -relevancy ?</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204085" y="7989570"/>
            <a:ext cx="13224510" cy="17240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Global push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sustainable and smart cities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road accidents caused by human error</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traffic management</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fuel consumption and carbon emissions.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INFERENCES</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Key Findings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4992985"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IoT as a Game-Changer. -</a:t>
            </a:r>
            <a:r>
              <a:rPr lang="en-US" altLang="en-US" sz="2800" b="1" i="0" u="none" strike="noStrike" cap="none" dirty="0">
                <a:solidFill>
                  <a:schemeClr val="tx1"/>
                </a:solidFill>
                <a:latin typeface="Bahnschrift" panose="020B0502040204020203" charset="0"/>
                <a:cs typeface="Bahnschrift" panose="020B0502040204020203" charset="0"/>
                <a:sym typeface="Arial" panose="020B0604020202020204"/>
              </a:rPr>
              <a:t>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Autopilot</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Impact on Road Safety.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braking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Predictive Maintenance Benefits.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Efficiency and Sustainability: 20%</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402399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Challenges Still to Overcome</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103755" y="4801235"/>
            <a:ext cx="14188440" cy="131000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Technical Challenges.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Cybersecurity Risks. - </a:t>
            </a:r>
            <a:r>
              <a:rPr lang="en-US" altLang="en-US" sz="2800" dirty="0">
                <a:solidFill>
                  <a:schemeClr val="tx1"/>
                </a:solidFill>
                <a:latin typeface="Bahnschrift" panose="020B0502040204020203" charset="0"/>
                <a:cs typeface="Bahnschrift" panose="020B0502040204020203" charset="0"/>
                <a:sym typeface="Arial" panose="020B0604020202020204"/>
              </a:rPr>
              <a:t>Jeep Cherokee hack</a:t>
            </a:r>
            <a:r>
              <a:rPr lang="en-IN" altLang="en-US" sz="2800" dirty="0">
                <a:solidFill>
                  <a:schemeClr val="tx1"/>
                </a:solidFill>
                <a:latin typeface="Bahnschrift" panose="020B0502040204020203" charset="0"/>
                <a:cs typeface="Bahnschrift" panose="020B0502040204020203" charset="0"/>
                <a:sym typeface="Arial" panose="020B0604020202020204"/>
              </a:rPr>
              <a:t> </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Infrastructure Dependency.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San Francisco</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103755" y="61334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Significance of Findings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2230755" y="691070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Technological Advancements.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Waymo -nextgen LiDAR</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Pathway to Smarter Cities-  15%</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Enhanced User Experience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Waymo One Service</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 ride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3" name="图片 7" descr="E:\MCA\Semesters\SEM_4\Seminar_Smart Monitoring Systems for Autonomous Vehicles Using IoT\ppt\cs3.jpgcs3"/>
          <p:cNvPicPr>
            <a:picLocks noChangeAspect="1"/>
          </p:cNvPicPr>
          <p:nvPr>
            <p:custDataLst>
              <p:tags r:id="rId4"/>
            </p:custDataLst>
          </p:nvPr>
        </p:nvPicPr>
        <p:blipFill>
          <a:blip r:embed="rId5"/>
          <a:srcRect l="12356" r="12356"/>
          <a:stretch>
            <a:fillRect/>
          </a:stretch>
        </p:blipFill>
        <p:spPr>
          <a:xfrm>
            <a:off x="8364500" y="1192010"/>
            <a:ext cx="8116332" cy="8090907"/>
          </a:xfrm>
          <a:custGeom>
            <a:avLst/>
            <a:gdLst>
              <a:gd name="connsiteX0" fmla="*/ 989815 w 5410888"/>
              <a:gd name="connsiteY0" fmla="*/ 0 h 5393938"/>
              <a:gd name="connsiteX1" fmla="*/ 1974519 w 5410888"/>
              <a:gd name="connsiteY1" fmla="*/ 888612 h 5393938"/>
              <a:gd name="connsiteX2" fmla="*/ 1979442 w 5410888"/>
              <a:gd name="connsiteY2" fmla="*/ 986104 h 5393938"/>
              <a:gd name="connsiteX3" fmla="*/ 1980571 w 5410888"/>
              <a:gd name="connsiteY3" fmla="*/ 985995 h 5393938"/>
              <a:gd name="connsiteX4" fmla="*/ 1985485 w 5410888"/>
              <a:gd name="connsiteY4" fmla="*/ 1083303 h 5393938"/>
              <a:gd name="connsiteX5" fmla="*/ 3113630 w 5410888"/>
              <a:gd name="connsiteY5" fmla="*/ 2101358 h 5393938"/>
              <a:gd name="connsiteX6" fmla="*/ 3229575 w 5410888"/>
              <a:gd name="connsiteY6" fmla="*/ 2095503 h 5393938"/>
              <a:gd name="connsiteX7" fmla="*/ 3269085 w 5410888"/>
              <a:gd name="connsiteY7" fmla="*/ 2089473 h 5393938"/>
              <a:gd name="connsiteX8" fmla="*/ 3272119 w 5410888"/>
              <a:gd name="connsiteY8" fmla="*/ 2092831 h 5393938"/>
              <a:gd name="connsiteX9" fmla="*/ 3389084 w 5410888"/>
              <a:gd name="connsiteY9" fmla="*/ 2062756 h 5393938"/>
              <a:gd name="connsiteX10" fmla="*/ 3728204 w 5410888"/>
              <a:gd name="connsiteY10" fmla="*/ 2028570 h 5393938"/>
              <a:gd name="connsiteX11" fmla="*/ 5410888 w 5410888"/>
              <a:gd name="connsiteY11" fmla="*/ 3711254 h 5393938"/>
              <a:gd name="connsiteX12" fmla="*/ 3728204 w 5410888"/>
              <a:gd name="connsiteY12" fmla="*/ 5393938 h 5393938"/>
              <a:gd name="connsiteX13" fmla="*/ 2045520 w 5410888"/>
              <a:gd name="connsiteY13" fmla="*/ 3711254 h 5393938"/>
              <a:gd name="connsiteX14" fmla="*/ 2079706 w 5410888"/>
              <a:gd name="connsiteY14" fmla="*/ 3372135 h 5393938"/>
              <a:gd name="connsiteX15" fmla="*/ 2088475 w 5410888"/>
              <a:gd name="connsiteY15" fmla="*/ 3338034 h 5393938"/>
              <a:gd name="connsiteX16" fmla="*/ 2100768 w 5410888"/>
              <a:gd name="connsiteY16" fmla="*/ 3175552 h 5393938"/>
              <a:gd name="connsiteX17" fmla="*/ 1022845 w 5410888"/>
              <a:gd name="connsiteY17" fmla="*/ 1981065 h 5393938"/>
              <a:gd name="connsiteX18" fmla="*/ 992119 w 5410888"/>
              <a:gd name="connsiteY18" fmla="*/ 1979514 h 5393938"/>
              <a:gd name="connsiteX19" fmla="*/ 989815 w 5410888"/>
              <a:gd name="connsiteY19" fmla="*/ 1979630 h 5393938"/>
              <a:gd name="connsiteX20" fmla="*/ 0 w 5410888"/>
              <a:gd name="connsiteY20" fmla="*/ 989815 h 5393938"/>
              <a:gd name="connsiteX21" fmla="*/ 989815 w 5410888"/>
              <a:gd name="connsiteY21" fmla="*/ 0 h 539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10888" h="5393938">
                <a:moveTo>
                  <a:pt x="989815" y="0"/>
                </a:moveTo>
                <a:cubicBezTo>
                  <a:pt x="1502309" y="0"/>
                  <a:pt x="1923831" y="389492"/>
                  <a:pt x="1974519" y="888612"/>
                </a:cubicBezTo>
                <a:lnTo>
                  <a:pt x="1979442" y="986104"/>
                </a:lnTo>
                <a:lnTo>
                  <a:pt x="1980571" y="985995"/>
                </a:lnTo>
                <a:lnTo>
                  <a:pt x="1985485" y="1083303"/>
                </a:lnTo>
                <a:cubicBezTo>
                  <a:pt x="2043557" y="1655129"/>
                  <a:pt x="2526482" y="2101358"/>
                  <a:pt x="3113630" y="2101358"/>
                </a:cubicBezTo>
                <a:cubicBezTo>
                  <a:pt x="3152773" y="2101358"/>
                  <a:pt x="3191453" y="2099375"/>
                  <a:pt x="3229575" y="2095503"/>
                </a:cubicBezTo>
                <a:lnTo>
                  <a:pt x="3269085" y="2089473"/>
                </a:lnTo>
                <a:lnTo>
                  <a:pt x="3272119" y="2092831"/>
                </a:lnTo>
                <a:lnTo>
                  <a:pt x="3389084" y="2062756"/>
                </a:lnTo>
                <a:cubicBezTo>
                  <a:pt x="3498623" y="2040341"/>
                  <a:pt x="3612039" y="2028570"/>
                  <a:pt x="3728204" y="2028570"/>
                </a:cubicBezTo>
                <a:cubicBezTo>
                  <a:pt x="4657525" y="2028570"/>
                  <a:pt x="5410888" y="2781933"/>
                  <a:pt x="5410888" y="3711254"/>
                </a:cubicBezTo>
                <a:cubicBezTo>
                  <a:pt x="5410888" y="4640575"/>
                  <a:pt x="4657525" y="5393938"/>
                  <a:pt x="3728204" y="5393938"/>
                </a:cubicBezTo>
                <a:cubicBezTo>
                  <a:pt x="2798883" y="5393938"/>
                  <a:pt x="2045520" y="4640575"/>
                  <a:pt x="2045520" y="3711254"/>
                </a:cubicBezTo>
                <a:cubicBezTo>
                  <a:pt x="2045520" y="3595089"/>
                  <a:pt x="2057292" y="3481673"/>
                  <a:pt x="2079706" y="3372135"/>
                </a:cubicBezTo>
                <a:lnTo>
                  <a:pt x="2088475" y="3338034"/>
                </a:lnTo>
                <a:lnTo>
                  <a:pt x="2100768" y="3175552"/>
                </a:lnTo>
                <a:cubicBezTo>
                  <a:pt x="2100768" y="2553876"/>
                  <a:pt x="1628299" y="2042552"/>
                  <a:pt x="1022845" y="1981065"/>
                </a:cubicBezTo>
                <a:lnTo>
                  <a:pt x="992119" y="1979514"/>
                </a:lnTo>
                <a:lnTo>
                  <a:pt x="989815" y="1979630"/>
                </a:lnTo>
                <a:cubicBezTo>
                  <a:pt x="443155" y="1979630"/>
                  <a:pt x="0" y="1536475"/>
                  <a:pt x="0" y="989815"/>
                </a:cubicBezTo>
                <a:cubicBezTo>
                  <a:pt x="0" y="443155"/>
                  <a:pt x="443155" y="0"/>
                  <a:pt x="989815"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56" name="图片" descr="E:\MCA\Semesters\SEM_4\Seminar_Smart Monitoring Systems for Autonomous Vehicles Using IoT\ppt\cs3.jpgcs3"/>
          <p:cNvPicPr/>
          <p:nvPr>
            <p:custDataLst>
              <p:tags r:id="rId6"/>
            </p:custDataLst>
          </p:nvPr>
        </p:nvPicPr>
        <p:blipFill rotWithShape="1">
          <a:blip r:embed="rId5"/>
          <a:srcRect l="12471" r="12471"/>
          <a:stretch>
            <a:fillRect/>
          </a:stretch>
        </p:blipFill>
        <p:spPr>
          <a:xfrm>
            <a:off x="11763375" y="1191895"/>
            <a:ext cx="2917825" cy="2832100"/>
          </a:xfrm>
          <a:prstGeom prst="ellipse">
            <a:avLst/>
          </a:prstGeom>
          <a:ln w="9525" cap="flat" cmpd="sng" algn="ctr">
            <a:solidFill>
              <a:schemeClr val="dk1">
                <a:lumMod val="40000"/>
                <a:lumOff val="60000"/>
                <a:alpha val="50000"/>
              </a:schemeClr>
            </a:solidFill>
            <a:prstDash val="solid"/>
            <a:round/>
            <a:headEnd type="none" w="med" len="med"/>
            <a:tailEnd type="none" w="med" len="me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FUTURE SCOPE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1157414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Technological Advancements in IoT and AVs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Next-Generation Sensors: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2461240" cy="106489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Improved Range and Accuracy.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All-Weather Performance.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400" b="1" i="0" u="none" strike="noStrike" cap="none" dirty="0">
                <a:solidFill>
                  <a:schemeClr val="tx1"/>
                </a:solidFill>
                <a:latin typeface="Bahnschrift" panose="020B0502040204020203" charset="0"/>
                <a:cs typeface="Bahnschrift" panose="020B0502040204020203" charset="0"/>
                <a:sym typeface="Arial" panose="020B0604020202020204"/>
              </a:rPr>
              <a:t>Velodyne and Innoviz</a:t>
            </a:r>
            <a:endParaRPr lang="en-US" altLang="en-US" sz="24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1976755" y="392493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Robust Edge Computing:</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470785" y="4510405"/>
            <a:ext cx="8192135" cy="63309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Tesla’s Full Self-Driving (FSD</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144 trillion operations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5373370"/>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Enhanced Communication Systems: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5925820"/>
            <a:ext cx="7995920" cy="123190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5G and Beyond.</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Vehicle Swarming - Coordinated movement of AVs for tasks such as platooning, improving fuel efficiency, and reducing congestion.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788860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AI and Machine Learning Integration:</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470785" y="8686800"/>
            <a:ext cx="12461240" cy="107823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Nvidia’s Drive AI</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unfamiliar environments</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Self-Learning Systems.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任意多边形: 形状 12"/>
          <p:cNvSpPr/>
          <p:nvPr>
            <p:custDataLst>
              <p:tags r:id="rId4"/>
            </p:custDataLst>
          </p:nvPr>
        </p:nvSpPr>
        <p:spPr>
          <a:xfrm>
            <a:off x="10662945" y="2069216"/>
            <a:ext cx="7061802" cy="6810567"/>
          </a:xfrm>
          <a:custGeom>
            <a:avLst/>
            <a:gdLst>
              <a:gd name="connsiteX0" fmla="*/ 2544449 w 5332839"/>
              <a:gd name="connsiteY0" fmla="*/ 195 h 5143115"/>
              <a:gd name="connsiteX1" fmla="*/ 3989326 w 5332839"/>
              <a:gd name="connsiteY1" fmla="*/ 696990 h 5143115"/>
              <a:gd name="connsiteX2" fmla="*/ 4615480 w 5332839"/>
              <a:gd name="connsiteY2" fmla="*/ 1580526 h 5143115"/>
              <a:gd name="connsiteX3" fmla="*/ 5138211 w 5332839"/>
              <a:gd name="connsiteY3" fmla="*/ 2501358 h 5143115"/>
              <a:gd name="connsiteX4" fmla="*/ 3900513 w 5332839"/>
              <a:gd name="connsiteY4" fmla="*/ 5017341 h 5143115"/>
              <a:gd name="connsiteX5" fmla="*/ 2840740 w 5332839"/>
              <a:gd name="connsiteY5" fmla="*/ 5133507 h 5143115"/>
              <a:gd name="connsiteX6" fmla="*/ 1575642 w 5332839"/>
              <a:gd name="connsiteY6" fmla="*/ 5101174 h 5143115"/>
              <a:gd name="connsiteX7" fmla="*/ 88253 w 5332839"/>
              <a:gd name="connsiteY7" fmla="*/ 2851265 h 5143115"/>
              <a:gd name="connsiteX8" fmla="*/ 561662 w 5332839"/>
              <a:gd name="connsiteY8" fmla="*/ 1718356 h 5143115"/>
              <a:gd name="connsiteX9" fmla="*/ 1142458 w 5332839"/>
              <a:gd name="connsiteY9" fmla="*/ 749720 h 5143115"/>
              <a:gd name="connsiteX10" fmla="*/ 2544449 w 5332839"/>
              <a:gd name="connsiteY10" fmla="*/ 195 h 51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839" h="5143115">
                <a:moveTo>
                  <a:pt x="2544449" y="195"/>
                </a:moveTo>
                <a:cubicBezTo>
                  <a:pt x="3077965" y="-7704"/>
                  <a:pt x="3618629" y="225451"/>
                  <a:pt x="3989326" y="696990"/>
                </a:cubicBezTo>
                <a:cubicBezTo>
                  <a:pt x="4214069" y="982865"/>
                  <a:pt x="4422783" y="1277380"/>
                  <a:pt x="4615480" y="1580526"/>
                </a:cubicBezTo>
                <a:cubicBezTo>
                  <a:pt x="4805268" y="1879089"/>
                  <a:pt x="4979511" y="2186030"/>
                  <a:pt x="5138211" y="2501358"/>
                </a:cubicBezTo>
                <a:cubicBezTo>
                  <a:pt x="5669663" y="3557292"/>
                  <a:pt x="5065400" y="4816182"/>
                  <a:pt x="3900513" y="5017341"/>
                </a:cubicBezTo>
                <a:cubicBezTo>
                  <a:pt x="3549135" y="5078015"/>
                  <a:pt x="3195875" y="5116737"/>
                  <a:pt x="2840740" y="5133507"/>
                </a:cubicBezTo>
                <a:cubicBezTo>
                  <a:pt x="2421672" y="5153296"/>
                  <a:pt x="1999973" y="5142518"/>
                  <a:pt x="1575642" y="5101174"/>
                </a:cubicBezTo>
                <a:cubicBezTo>
                  <a:pt x="467924" y="4993235"/>
                  <a:pt x="-261479" y="3907856"/>
                  <a:pt x="88253" y="2851265"/>
                </a:cubicBezTo>
                <a:cubicBezTo>
                  <a:pt x="217127" y="2461910"/>
                  <a:pt x="374930" y="2084278"/>
                  <a:pt x="561662" y="1718356"/>
                </a:cubicBezTo>
                <a:cubicBezTo>
                  <a:pt x="731361" y="1385798"/>
                  <a:pt x="924955" y="1062919"/>
                  <a:pt x="1142458" y="749720"/>
                </a:cubicBezTo>
                <a:cubicBezTo>
                  <a:pt x="1484564" y="257047"/>
                  <a:pt x="2010933" y="8094"/>
                  <a:pt x="2544449" y="195"/>
                </a:cubicBezTo>
                <a:close/>
              </a:path>
            </a:pathLst>
          </a:custGeom>
          <a:solidFill>
            <a:schemeClr val="accent1"/>
          </a:solidFill>
          <a:ln w="9525" cap="flat">
            <a:noFill/>
            <a:prstDash val="solid"/>
            <a:miter/>
          </a:ln>
        </p:spPr>
        <p:txBody>
          <a:bodyPr rot="0" spcFirstLastPara="0" vertOverflow="overflow" horzOverflow="overflow" vert="horz" wrap="square" lIns="137160" tIns="68580" rIns="137160" bIns="68580" numCol="1" spcCol="0" rtlCol="0" fromWordArt="0" anchor="ctr" anchorCtr="0" forceAA="0" compatLnSpc="1">
            <a:noAutofit/>
          </a:bodyPr>
          <a:p>
            <a:endParaRPr lang="en-US" sz="2700">
              <a:solidFill>
                <a:schemeClr val="tx1"/>
              </a:solidFill>
            </a:endParaRPr>
          </a:p>
        </p:txBody>
      </p:sp>
      <p:pic>
        <p:nvPicPr>
          <p:cNvPr id="31" name="图片 30" descr="E:\MCA\Semesters\SEM_4\Seminar_Smart Monitoring Systems for Autonomous Vehicles Using IoT\ppt\5g.png5g"/>
          <p:cNvPicPr>
            <a:picLocks noChangeAspect="1"/>
          </p:cNvPicPr>
          <p:nvPr>
            <p:custDataLst>
              <p:tags r:id="rId5"/>
            </p:custDataLst>
          </p:nvPr>
        </p:nvPicPr>
        <p:blipFill>
          <a:blip r:embed="rId6"/>
          <a:srcRect l="17296" r="17296"/>
          <a:stretch>
            <a:fillRect/>
          </a:stretch>
        </p:blipFill>
        <p:spPr>
          <a:xfrm>
            <a:off x="11180530" y="2224806"/>
            <a:ext cx="6870555" cy="7019988"/>
          </a:xfrm>
          <a:custGeom>
            <a:avLst/>
            <a:gdLst>
              <a:gd name="connsiteX0" fmla="*/ 1773704 w 4580370"/>
              <a:gd name="connsiteY0" fmla="*/ 848 h 4679992"/>
              <a:gd name="connsiteX1" fmla="*/ 2552728 w 4580370"/>
              <a:gd name="connsiteY1" fmla="*/ 233594 h 4679992"/>
              <a:gd name="connsiteX2" fmla="*/ 3346074 w 4580370"/>
              <a:gd name="connsiteY2" fmla="*/ 767022 h 4679992"/>
              <a:gd name="connsiteX3" fmla="*/ 4065717 w 4580370"/>
              <a:gd name="connsiteY3" fmla="*/ 1363599 h 4679992"/>
              <a:gd name="connsiteX4" fmla="*/ 3831264 w 4580370"/>
              <a:gd name="connsiteY4" fmla="*/ 3827806 h 4679992"/>
              <a:gd name="connsiteX5" fmla="*/ 2992777 w 4580370"/>
              <a:gd name="connsiteY5" fmla="*/ 4255307 h 4679992"/>
              <a:gd name="connsiteX6" fmla="*/ 1938329 w 4580370"/>
              <a:gd name="connsiteY6" fmla="*/ 4624470 h 4679992"/>
              <a:gd name="connsiteX7" fmla="*/ 6496 w 4580370"/>
              <a:gd name="connsiteY7" fmla="*/ 3232593 h 4679992"/>
              <a:gd name="connsiteX8" fmla="*/ 42801 w 4580370"/>
              <a:gd name="connsiteY8" fmla="*/ 2149252 h 4679992"/>
              <a:gd name="connsiteX9" fmla="*/ 219155 w 4580370"/>
              <a:gd name="connsiteY9" fmla="*/ 1167917 h 4679992"/>
              <a:gd name="connsiteX10" fmla="*/ 1141961 w 4580370"/>
              <a:gd name="connsiteY10" fmla="*/ 110501 h 4679992"/>
              <a:gd name="connsiteX11" fmla="*/ 1661202 w 4580370"/>
              <a:gd name="connsiteY11" fmla="*/ 1170 h 4679992"/>
              <a:gd name="connsiteX12" fmla="*/ 1773704 w 4580370"/>
              <a:gd name="connsiteY12" fmla="*/ 848 h 467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80370" h="4679992">
                <a:moveTo>
                  <a:pt x="1773704" y="848"/>
                </a:moveTo>
                <a:cubicBezTo>
                  <a:pt x="2036998" y="9474"/>
                  <a:pt x="2304690" y="84155"/>
                  <a:pt x="2552728" y="233594"/>
                </a:cubicBezTo>
                <a:cubicBezTo>
                  <a:pt x="2827702" y="399259"/>
                  <a:pt x="3092149" y="577073"/>
                  <a:pt x="3346074" y="767022"/>
                </a:cubicBezTo>
                <a:cubicBezTo>
                  <a:pt x="3596165" y="954098"/>
                  <a:pt x="3836044" y="1152955"/>
                  <a:pt x="4065717" y="1363599"/>
                </a:cubicBezTo>
                <a:cubicBezTo>
                  <a:pt x="4834832" y="2068972"/>
                  <a:pt x="4729928" y="3297254"/>
                  <a:pt x="3831264" y="3827806"/>
                </a:cubicBezTo>
                <a:cubicBezTo>
                  <a:pt x="3560188" y="3987840"/>
                  <a:pt x="3280691" y="4130341"/>
                  <a:pt x="2992777" y="4255307"/>
                </a:cubicBezTo>
                <a:cubicBezTo>
                  <a:pt x="2653031" y="4402770"/>
                  <a:pt x="2301548" y="4525824"/>
                  <a:pt x="1938329" y="4624470"/>
                </a:cubicBezTo>
                <a:cubicBezTo>
                  <a:pt x="990142" y="4881975"/>
                  <a:pt x="48405" y="4214234"/>
                  <a:pt x="6496" y="3232593"/>
                </a:cubicBezTo>
                <a:cubicBezTo>
                  <a:pt x="-8950" y="2870857"/>
                  <a:pt x="3154" y="2509747"/>
                  <a:pt x="42801" y="2149252"/>
                </a:cubicBezTo>
                <a:cubicBezTo>
                  <a:pt x="78829" y="1821628"/>
                  <a:pt x="137609" y="1494517"/>
                  <a:pt x="219155" y="1167917"/>
                </a:cubicBezTo>
                <a:cubicBezTo>
                  <a:pt x="347402" y="654172"/>
                  <a:pt x="704019" y="283960"/>
                  <a:pt x="1141961" y="110501"/>
                </a:cubicBezTo>
                <a:cubicBezTo>
                  <a:pt x="1306190" y="45453"/>
                  <a:pt x="1481854" y="8074"/>
                  <a:pt x="1661202" y="1170"/>
                </a:cubicBezTo>
                <a:cubicBezTo>
                  <a:pt x="1698566" y="-269"/>
                  <a:pt x="1736090" y="-384"/>
                  <a:pt x="1773704" y="848"/>
                </a:cubicBezTo>
                <a:close/>
              </a:path>
            </a:pathLst>
          </a:custGeom>
          <a:ln w="9525" cap="flat" cmpd="sng" algn="ctr">
            <a:solidFill>
              <a:schemeClr val="accent1">
                <a:alpha val="50000"/>
              </a:schemeClr>
            </a:solidFill>
            <a:prstDash val="solid"/>
            <a:round/>
            <a:headEnd type="none" w="med" len="med"/>
            <a:tailEnd type="none" w="med" len="me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FUTURE SCOPE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860742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Broader Applications and Urban Integration</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862455" y="3266440"/>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Smart City Ecosystems: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219960" y="3851910"/>
            <a:ext cx="6923405" cy="10839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Singapore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autonomous buses</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Public Transport Automation.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Real-Time Urban Planning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1862455" y="515683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Environmental Benefits: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356485" y="5607685"/>
            <a:ext cx="646303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Zero-Emission Zones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 london</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862455" y="6711950"/>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Advanced Cybersecurity Protocols: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8" name="图片 17" descr="E:\MCA\Semesters\SEM_4\Seminar_Smart Monitoring Systems for Autonomous Vehicles Using IoT\ppt\emi2.jpgemi2"/>
          <p:cNvPicPr>
            <a:picLocks noChangeAspect="1"/>
          </p:cNvPicPr>
          <p:nvPr>
            <p:custDataLst>
              <p:tags r:id="rId3"/>
            </p:custDataLst>
          </p:nvPr>
        </p:nvPicPr>
        <p:blipFill>
          <a:blip r:embed="rId4"/>
          <a:srcRect l="14796" r="14796"/>
          <a:stretch>
            <a:fillRect/>
          </a:stretch>
        </p:blipFill>
        <p:spPr>
          <a:xfrm>
            <a:off x="9232575" y="3"/>
            <a:ext cx="9055425" cy="9061286"/>
          </a:xfrm>
          <a:custGeom>
            <a:avLst/>
            <a:gdLst>
              <a:gd name="connsiteX0" fmla="*/ 2276483 w 6036950"/>
              <a:gd name="connsiteY0" fmla="*/ 0 h 6040857"/>
              <a:gd name="connsiteX1" fmla="*/ 6036950 w 6036950"/>
              <a:gd name="connsiteY1" fmla="*/ 0 h 6040857"/>
              <a:gd name="connsiteX2" fmla="*/ 6036950 w 6036950"/>
              <a:gd name="connsiteY2" fmla="*/ 2936006 h 6040857"/>
              <a:gd name="connsiteX3" fmla="*/ 4238679 w 6036950"/>
              <a:gd name="connsiteY3" fmla="*/ 5156686 h 6040857"/>
              <a:gd name="connsiteX4" fmla="*/ 884172 w 6036950"/>
              <a:gd name="connsiteY4" fmla="*/ 5509259 h 6040857"/>
              <a:gd name="connsiteX5" fmla="*/ 531600 w 6036950"/>
              <a:gd name="connsiteY5" fmla="*/ 2154752 h 60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6950" h="6040857">
                <a:moveTo>
                  <a:pt x="2276483" y="0"/>
                </a:moveTo>
                <a:lnTo>
                  <a:pt x="6036950" y="0"/>
                </a:lnTo>
                <a:lnTo>
                  <a:pt x="6036950" y="2936006"/>
                </a:lnTo>
                <a:lnTo>
                  <a:pt x="4238679" y="5156686"/>
                </a:lnTo>
                <a:cubicBezTo>
                  <a:pt x="3409718" y="6180367"/>
                  <a:pt x="1907854" y="6338220"/>
                  <a:pt x="884172" y="5509259"/>
                </a:cubicBezTo>
                <a:cubicBezTo>
                  <a:pt x="-139509" y="4680298"/>
                  <a:pt x="-297361" y="3178434"/>
                  <a:pt x="531600" y="2154752"/>
                </a:cubicBezTo>
                <a:close/>
              </a:path>
            </a:pathLst>
          </a:custGeom>
          <a:ln w="9525" cap="flat" cmpd="sng" algn="ctr">
            <a:solidFill>
              <a:schemeClr val="tx1">
                <a:lumMod val="40000"/>
                <a:lumOff val="60000"/>
                <a:alpha val="50000"/>
              </a:schemeClr>
            </a:solidFill>
            <a:prstDash val="solid"/>
            <a:round/>
            <a:headEnd type="none" w="med" len="med"/>
            <a:tailEnd type="none" w="med" len="med"/>
          </a:ln>
          <a:effectLst>
            <a:outerShdw dist="254000" dir="4200000" algn="ctr" rotWithShape="0">
              <a:schemeClr val="accent1">
                <a:alpha val="15000"/>
              </a:schemeClr>
            </a:outerShdw>
          </a:effectLst>
        </p:spPr>
      </p:pic>
      <p:sp>
        <p:nvSpPr>
          <p:cNvPr id="5" name="Google Shape;109;p2"/>
          <p:cNvSpPr txBox="1"/>
          <p:nvPr/>
        </p:nvSpPr>
        <p:spPr>
          <a:xfrm>
            <a:off x="2356485" y="7297420"/>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Blockchain Integration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decentralized network</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Encryption Upgrades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862455" y="840168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Global Impact:</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26" name="Google Shape;126;p2" descr="download (2).png"/>
          <p:cNvPicPr preferRelativeResize="0"/>
          <p:nvPr/>
        </p:nvPicPr>
        <p:blipFill rotWithShape="1">
          <a:blip r:embed="rId5"/>
          <a:srcRect/>
          <a:stretch>
            <a:fillRect/>
          </a:stretch>
        </p:blipFill>
        <p:spPr>
          <a:xfrm>
            <a:off x="14680921" y="357154"/>
            <a:ext cx="3370445" cy="1500198"/>
          </a:xfrm>
          <a:prstGeom prst="rect">
            <a:avLst/>
          </a:prstGeom>
          <a:noFill/>
          <a:ln>
            <a:noFill/>
          </a:ln>
        </p:spPr>
      </p:pic>
      <p:sp>
        <p:nvSpPr>
          <p:cNvPr id="8" name="Google Shape;109;p2"/>
          <p:cNvSpPr txBox="1"/>
          <p:nvPr/>
        </p:nvSpPr>
        <p:spPr>
          <a:xfrm>
            <a:off x="2356485" y="8987155"/>
            <a:ext cx="12461240" cy="114109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Widespread Adoption.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Economic Growth</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 Japan</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rPr>
              <a:t>tested in remote villages</a:t>
            </a:r>
            <a:endParaRPr lang="en-US"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pic>
        <p:nvPicPr>
          <p:cNvPr id="51" name="图片 50" descr="E:\MCA\Semesters\SEM_4\Seminar_Smart Monitoring Systems for Autonomous Vehicles Using IoT\ppt\lastPage.jpglastPage"/>
          <p:cNvPicPr>
            <a:picLocks noChangeAspect="1"/>
          </p:cNvPicPr>
          <p:nvPr>
            <p:custDataLst>
              <p:tags r:id="rId2"/>
            </p:custDataLst>
          </p:nvPr>
        </p:nvPicPr>
        <p:blipFill>
          <a:blip r:embed="rId3"/>
          <a:srcRect l="12620" r="12620"/>
          <a:stretch>
            <a:fillRect/>
          </a:stretch>
        </p:blipFill>
        <p:spPr>
          <a:xfrm>
            <a:off x="4617065" y="0"/>
            <a:ext cx="13670936" cy="10287000"/>
          </a:xfrm>
          <a:custGeom>
            <a:avLst/>
            <a:gdLst>
              <a:gd name="connsiteX0" fmla="*/ 2890561 w 9113957"/>
              <a:gd name="connsiteY0" fmla="*/ 4152366 h 6858000"/>
              <a:gd name="connsiteX1" fmla="*/ 3843798 w 9113957"/>
              <a:gd name="connsiteY1" fmla="*/ 4485294 h 6858000"/>
              <a:gd name="connsiteX2" fmla="*/ 4064649 w 9113957"/>
              <a:gd name="connsiteY2" fmla="*/ 6586555 h 6858000"/>
              <a:gd name="connsiteX3" fmla="*/ 3844838 w 9113957"/>
              <a:gd name="connsiteY3" fmla="*/ 6858000 h 6858000"/>
              <a:gd name="connsiteX4" fmla="*/ 0 w 9113957"/>
              <a:gd name="connsiteY4" fmla="*/ 6858000 h 6858000"/>
              <a:gd name="connsiteX5" fmla="*/ 1742537 w 9113957"/>
              <a:gd name="connsiteY5" fmla="*/ 4706146 h 6858000"/>
              <a:gd name="connsiteX6" fmla="*/ 2890561 w 9113957"/>
              <a:gd name="connsiteY6" fmla="*/ 4152366 h 6858000"/>
              <a:gd name="connsiteX7" fmla="*/ 8409618 w 9113957"/>
              <a:gd name="connsiteY7" fmla="*/ 2390118 h 6858000"/>
              <a:gd name="connsiteX8" fmla="*/ 9026245 w 9113957"/>
              <a:gd name="connsiteY8" fmla="*/ 2517053 h 6858000"/>
              <a:gd name="connsiteX9" fmla="*/ 9113957 w 9113957"/>
              <a:gd name="connsiteY9" fmla="*/ 2560530 h 6858000"/>
              <a:gd name="connsiteX10" fmla="*/ 9113957 w 9113957"/>
              <a:gd name="connsiteY10" fmla="*/ 5404399 h 6858000"/>
              <a:gd name="connsiteX11" fmla="*/ 7936854 w 9113957"/>
              <a:gd name="connsiteY11" fmla="*/ 6858000 h 6858000"/>
              <a:gd name="connsiteX12" fmla="*/ 4092018 w 9113957"/>
              <a:gd name="connsiteY12" fmla="*/ 6858000 h 6858000"/>
              <a:gd name="connsiteX13" fmla="*/ 7261594 w 9113957"/>
              <a:gd name="connsiteY13" fmla="*/ 2943898 h 6858000"/>
              <a:gd name="connsiteX14" fmla="*/ 8409618 w 9113957"/>
              <a:gd name="connsiteY14" fmla="*/ 2390118 h 6858000"/>
              <a:gd name="connsiteX15" fmla="*/ 5555535 w 9113957"/>
              <a:gd name="connsiteY15" fmla="*/ 0 h 6858000"/>
              <a:gd name="connsiteX16" fmla="*/ 9113957 w 9113957"/>
              <a:gd name="connsiteY16" fmla="*/ 0 h 6858000"/>
              <a:gd name="connsiteX17" fmla="*/ 9113957 w 9113957"/>
              <a:gd name="connsiteY17" fmla="*/ 353694 h 6858000"/>
              <a:gd name="connsiteX18" fmla="*/ 6036976 w 9113957"/>
              <a:gd name="connsiteY18" fmla="*/ 4153450 h 6858000"/>
              <a:gd name="connsiteX19" fmla="*/ 3935716 w 9113957"/>
              <a:gd name="connsiteY19" fmla="*/ 4374301 h 6858000"/>
              <a:gd name="connsiteX20" fmla="*/ 3714864 w 9113957"/>
              <a:gd name="connsiteY20" fmla="*/ 2273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3957" h="6858000">
                <a:moveTo>
                  <a:pt x="2890561" y="4152366"/>
                </a:moveTo>
                <a:cubicBezTo>
                  <a:pt x="3225386" y="4149257"/>
                  <a:pt x="3563258" y="4258118"/>
                  <a:pt x="3843798" y="4485294"/>
                </a:cubicBezTo>
                <a:cubicBezTo>
                  <a:pt x="4485031" y="5004555"/>
                  <a:pt x="4583910" y="5945322"/>
                  <a:pt x="4064649" y="6586555"/>
                </a:cubicBezTo>
                <a:lnTo>
                  <a:pt x="3844838" y="6858000"/>
                </a:lnTo>
                <a:lnTo>
                  <a:pt x="0" y="6858000"/>
                </a:lnTo>
                <a:lnTo>
                  <a:pt x="1742537" y="4706146"/>
                </a:lnTo>
                <a:cubicBezTo>
                  <a:pt x="2034621" y="4345452"/>
                  <a:pt x="2460072" y="4156363"/>
                  <a:pt x="2890561" y="4152366"/>
                </a:cubicBezTo>
                <a:close/>
                <a:moveTo>
                  <a:pt x="8409618" y="2390118"/>
                </a:moveTo>
                <a:cubicBezTo>
                  <a:pt x="8618884" y="2388175"/>
                  <a:pt x="8829339" y="2429970"/>
                  <a:pt x="9026245" y="2517053"/>
                </a:cubicBezTo>
                <a:lnTo>
                  <a:pt x="9113957" y="2560530"/>
                </a:lnTo>
                <a:lnTo>
                  <a:pt x="9113957" y="5404399"/>
                </a:lnTo>
                <a:lnTo>
                  <a:pt x="7936854" y="6858000"/>
                </a:lnTo>
                <a:lnTo>
                  <a:pt x="4092018" y="6858000"/>
                </a:lnTo>
                <a:lnTo>
                  <a:pt x="7261594" y="2943898"/>
                </a:lnTo>
                <a:cubicBezTo>
                  <a:pt x="7553678" y="2583204"/>
                  <a:pt x="7979129" y="2394115"/>
                  <a:pt x="8409618" y="2390118"/>
                </a:cubicBezTo>
                <a:close/>
                <a:moveTo>
                  <a:pt x="5555535" y="0"/>
                </a:moveTo>
                <a:lnTo>
                  <a:pt x="9113957" y="0"/>
                </a:lnTo>
                <a:lnTo>
                  <a:pt x="9113957" y="353694"/>
                </a:lnTo>
                <a:lnTo>
                  <a:pt x="6036976" y="4153450"/>
                </a:lnTo>
                <a:cubicBezTo>
                  <a:pt x="5517716" y="4794683"/>
                  <a:pt x="4576949" y="4893562"/>
                  <a:pt x="3935716" y="4374301"/>
                </a:cubicBezTo>
                <a:cubicBezTo>
                  <a:pt x="3294482" y="3855041"/>
                  <a:pt x="3195605" y="2914273"/>
                  <a:pt x="3714864" y="2273040"/>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4"/>
            <a:stretch>
              <a:fillRect l="-101089" t="2819"/>
            </a:stretch>
          </a:blipFill>
          <a:ln>
            <a:noFill/>
          </a:ln>
        </p:spPr>
      </p:sp>
      <p:pic>
        <p:nvPicPr>
          <p:cNvPr id="126" name="Google Shape;126;p2" descr="download (2).png"/>
          <p:cNvPicPr preferRelativeResize="0"/>
          <p:nvPr/>
        </p:nvPicPr>
        <p:blipFill rotWithShape="1">
          <a:blip r:embed="rId5"/>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08810" y="3198495"/>
            <a:ext cx="7254240" cy="1154430"/>
          </a:xfrm>
          <a:prstGeom prst="rect">
            <a:avLst/>
          </a:prstGeom>
          <a:noFill/>
          <a:ln>
            <a:noFill/>
          </a:ln>
        </p:spPr>
        <p:txBody>
          <a:bodyPr spcFirstLastPara="1" wrap="square" lIns="0" tIns="0" rIns="0" bIns="0" anchor="t" anchorCtr="0">
            <a:noAutofit/>
          </a:bodyPr>
          <a:p>
            <a:pPr marL="0" marR="0" lvl="0" indent="0" algn="ctr"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THANK YOU!</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pic>
        <p:nvPicPr>
          <p:cNvPr id="43" name="图片 42" descr="E:\MCA\Semesters\SEM_4\Seminar_Smart Monitoring Systems for Autonomous Vehicles Using IoT\ppt\av.pngav"/>
          <p:cNvPicPr>
            <a:picLocks noChangeAspect="1"/>
          </p:cNvPicPr>
          <p:nvPr>
            <p:custDataLst>
              <p:tags r:id="rId1"/>
            </p:custDataLst>
          </p:nvPr>
        </p:nvPicPr>
        <p:blipFill rotWithShape="1">
          <a:blip r:embed="rId2">
            <a:lum bright="-6000" contrast="12000"/>
          </a:blip>
          <a:srcRect/>
          <a:stretch>
            <a:fillRect/>
          </a:stretch>
        </p:blipFill>
        <p:spPr>
          <a:xfrm>
            <a:off x="8249920" y="4610735"/>
            <a:ext cx="10058400" cy="5676217"/>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3"/>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4"/>
            <a:stretch>
              <a:fillRect l="-101089" t="2819"/>
            </a:stretch>
          </a:blipFill>
          <a:ln>
            <a:noFill/>
          </a:ln>
        </p:spPr>
      </p:sp>
      <p:pic>
        <p:nvPicPr>
          <p:cNvPr id="126" name="Google Shape;126;p2" descr="download (2).png"/>
          <p:cNvPicPr preferRelativeResize="0"/>
          <p:nvPr/>
        </p:nvPicPr>
        <p:blipFill rotWithShape="1">
          <a:blip r:embed="rId5"/>
          <a:srcRect/>
          <a:stretch>
            <a:fillRect/>
          </a:stretch>
        </p:blipFill>
        <p:spPr>
          <a:xfrm>
            <a:off x="14086205" y="-635"/>
            <a:ext cx="4222115" cy="1858010"/>
          </a:xfrm>
          <a:prstGeom prst="rect">
            <a:avLst/>
          </a:prstGeom>
          <a:noFill/>
          <a:ln>
            <a:noFill/>
          </a:ln>
        </p:spPr>
      </p:pic>
      <p:sp>
        <p:nvSpPr>
          <p:cNvPr id="109" name="Google Shape;109;p2"/>
          <p:cNvSpPr txBox="1"/>
          <p:nvPr/>
        </p:nvSpPr>
        <p:spPr>
          <a:xfrm>
            <a:off x="1976216" y="774854"/>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INTRODUCTION</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10" name="Google Shape;109;p2"/>
          <p:cNvSpPr txBox="1"/>
          <p:nvPr/>
        </p:nvSpPr>
        <p:spPr>
          <a:xfrm>
            <a:off x="1783715" y="1857375"/>
            <a:ext cx="15771495" cy="26212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Autonomous vehicles (AVs) are revolutionizing transportation by utilizing advanced technologies like Artificial Intelligence (AI), Machine Learning (ML), and the Internet of Things (IoT) to operate without human intervention. IoT plays a critical role in enabling these vehicles to monitor their environment, process real-time data, and make informed decisions. By integrating sensors, communication systems, and cloud computing, IoT enhances the safety, efficiency, and adaptability of AVs, paving the way for smarter and more sustainable transportation solutions. This seminar explores how IoT-based smart monitoring systems address challenges and improve the functionality of autonomous vehicles.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1"/>
            <a:stretch>
              <a:fillRect l="-101089" t="2819"/>
            </a:stretch>
          </a:blipFill>
          <a:ln>
            <a:noFill/>
          </a:ln>
        </p:spPr>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216"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4" name="Google Shape;109;p2"/>
          <p:cNvSpPr txBox="1"/>
          <p:nvPr/>
        </p:nvSpPr>
        <p:spPr>
          <a:xfrm>
            <a:off x="1976755" y="1410335"/>
            <a:ext cx="600964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IoT Sensors in AVs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441575" y="2858135"/>
            <a:ext cx="9921875"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laser pulses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measure distances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3D map</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How it Works ?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rotating emitter</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return time</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Application ? -Waymo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obstacle detection</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 path planning.</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1976120" y="215455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LiDAR (Light Detection and Ranging)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1" name="图片 42" descr="E:\MCA\Semesters\SEM_4\Seminar_Smart Monitoring Systems for Autonomous Vehicles Using IoT\iot_img3.pngiot_img3"/>
          <p:cNvPicPr>
            <a:picLocks noChangeAspect="1"/>
          </p:cNvPicPr>
          <p:nvPr>
            <p:custDataLst>
              <p:tags r:id="rId3"/>
            </p:custDataLst>
          </p:nvPr>
        </p:nvPicPr>
        <p:blipFill rotWithShape="1">
          <a:blip r:embed="rId4">
            <a:lum bright="-6000" contrast="12000"/>
          </a:blip>
          <a:srcRect t="1720" b="1720"/>
          <a:stretch>
            <a:fillRect/>
          </a:stretch>
        </p:blipFill>
        <p:spPr>
          <a:xfrm>
            <a:off x="9594850" y="4610735"/>
            <a:ext cx="8713470" cy="5676265"/>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5"/>
            <a:stretch>
              <a:fillRect/>
            </a:stretch>
          </a:blipFill>
          <a:ln>
            <a:noFill/>
          </a:ln>
        </p:spPr>
      </p:sp>
      <p:pic>
        <p:nvPicPr>
          <p:cNvPr id="12" name="图片 1" descr="424228647\74a8cc855e2cbe53b0a84ed7aaffe598"/>
          <p:cNvPicPr>
            <a:picLocks noChangeAspect="1"/>
          </p:cNvPicPr>
          <p:nvPr>
            <p:custDataLst>
              <p:tags r:id="rId6"/>
            </p:custDataLst>
          </p:nvPr>
        </p:nvPicPr>
        <p:blipFill rotWithShape="1">
          <a:blip r:embed="rId7"/>
          <a:srcRect l="35243"/>
          <a:stretch>
            <a:fillRect/>
          </a:stretch>
        </p:blipFill>
        <p:spPr>
          <a:xfrm>
            <a:off x="1381760" y="4244658"/>
            <a:ext cx="6476048" cy="6177915"/>
          </a:xfrm>
          <a:prstGeom prst="rect">
            <a:avLst/>
          </a:prstGeom>
          <a:ln w="9525" cap="flat" cmpd="sng" algn="ctr">
            <a:noFill/>
            <a:prstDash val="solid"/>
            <a:round/>
            <a:headEnd type="none" w="med" len="med"/>
            <a:tailEnd type="none" w="med" len="med"/>
          </a:ln>
        </p:spPr>
      </p:pic>
      <p:pic>
        <p:nvPicPr>
          <p:cNvPr id="13" name="https://photo-static-api.fotomore.com/creative/vcg/400/new/VCG41N1483048616.jpg?uid=386&amp;timestamp=1686143016&amp;sign=b560353de4fbf26a5b3939bf07f1bf22" descr="E:\MCA\Semesters\SEM_4\Seminar_Smart Monitoring Systems for Autonomous Vehicles Using IoT\ppt\iot_img4_lidar.pngiot_img4_lidar"/>
          <p:cNvPicPr>
            <a:picLocks noChangeAspect="1"/>
          </p:cNvPicPr>
          <p:nvPr>
            <p:custDataLst>
              <p:tags r:id="rId8"/>
            </p:custDataLst>
          </p:nvPr>
        </p:nvPicPr>
        <p:blipFill rotWithShape="1">
          <a:blip r:embed="rId9"/>
          <a:srcRect l="18646" r="18646"/>
          <a:stretch>
            <a:fillRect/>
          </a:stretch>
        </p:blipFill>
        <p:spPr>
          <a:xfrm>
            <a:off x="1381760" y="4886643"/>
            <a:ext cx="5144453" cy="4619625"/>
          </a:xfrm>
          <a:prstGeom prst="rect">
            <a:avLst/>
          </a:prstGeom>
          <a:ln w="9525" cap="flat" cmpd="sng" algn="ctr">
            <a:noFill/>
            <a:prstDash val="solid"/>
            <a:round/>
            <a:headEnd type="none" w="med" len="med"/>
            <a:tailEnd type="none" w="med" len="med"/>
          </a:ln>
        </p:spPr>
      </p:pic>
      <p:sp>
        <p:nvSpPr>
          <p:cNvPr id="5" name="Google Shape;109;p2"/>
          <p:cNvSpPr txBox="1"/>
          <p:nvPr/>
        </p:nvSpPr>
        <p:spPr>
          <a:xfrm>
            <a:off x="12626340" y="2741295"/>
            <a:ext cx="5048885"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Advantages ?</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Arial" panose="020B0604020202020204" pitchFamily="34" charset="0"/>
              <a:buNone/>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Limitations ? - </a:t>
            </a:r>
            <a:r>
              <a:rPr lang="en-IN" altLang="en-US" sz="2000" i="0" u="none" strike="noStrike" cap="none" dirty="0">
                <a:solidFill>
                  <a:schemeClr val="tx1"/>
                </a:solidFill>
                <a:latin typeface="Bahnschrift" panose="020B0502040204020203" charset="0"/>
                <a:cs typeface="Bahnschrift" panose="020B0502040204020203" charset="0"/>
                <a:sym typeface="Arial" panose="020B0604020202020204"/>
              </a:rPr>
              <a:t>Extreme weather</a:t>
            </a:r>
            <a:endParaRPr lang="en-IN" altLang="en-US" sz="20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1"/>
            <a:stretch>
              <a:fillRect l="-101089" t="2819"/>
            </a:stretch>
          </a:blipFill>
          <a:ln>
            <a:noFill/>
          </a:ln>
        </p:spPr>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216"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4" name="Google Shape;109;p2"/>
          <p:cNvSpPr txBox="1"/>
          <p:nvPr/>
        </p:nvSpPr>
        <p:spPr>
          <a:xfrm>
            <a:off x="2129155" y="2219960"/>
            <a:ext cx="8027035" cy="2283460"/>
          </a:xfrm>
          <a:prstGeom prst="rect">
            <a:avLst/>
          </a:prstGeom>
          <a:noFill/>
          <a:ln>
            <a:noFill/>
          </a:ln>
        </p:spPr>
        <p:txBody>
          <a:bodyPr spcFirstLastPara="1" wrap="square" lIns="0" tIns="0" rIns="0" bIns="0" anchor="t" anchorCtr="0">
            <a:noAutofit/>
          </a:bodyPr>
          <a:p>
            <a:pPr marL="457200" marR="0" lvl="0" indent="-457200" algn="l" rtl="0">
              <a:lnSpc>
                <a:spcPct val="15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S</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peed, distance, and movement of objects.</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15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Tesla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 Adaptive Cruise Control (ACC) mode.</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150000"/>
              </a:lnSpc>
              <a:spcBef>
                <a:spcPts val="0"/>
              </a:spcBef>
              <a:spcAft>
                <a:spcPts val="0"/>
              </a:spcAft>
              <a:buClr>
                <a:srgbClr val="385623"/>
              </a:buClr>
              <a:buSzPts val="3600"/>
              <a:buFont typeface="Arial" panose="020B0604020202020204" pitchFamily="34" charset="0"/>
              <a:buChar char="•"/>
            </a:pPr>
            <a:r>
              <a:rPr lang="en-IN" altLang="en-US" sz="2800" dirty="0">
                <a:solidFill>
                  <a:schemeClr val="tx1"/>
                </a:solidFill>
                <a:latin typeface="Bahnschrift" panose="020B0502040204020203" charset="0"/>
                <a:cs typeface="Bahnschrift" panose="020B0502040204020203" charset="0"/>
                <a:sym typeface="Arial" panose="020B0604020202020204"/>
              </a:rPr>
              <a:t>How it Works ?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 radio waves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Doppler effect</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120" y="167068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Radar</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2138045" y="6358255"/>
            <a:ext cx="6814185" cy="2536190"/>
          </a:xfrm>
          <a:prstGeom prst="rect">
            <a:avLst/>
          </a:prstGeom>
          <a:noFill/>
          <a:ln>
            <a:noFill/>
          </a:ln>
        </p:spPr>
        <p:txBody>
          <a:bodyPr spcFirstLastPara="1" wrap="square" lIns="0" tIns="0" rIns="0" bIns="0" anchor="t" anchorCtr="0">
            <a:noAutofit/>
          </a:bodyPr>
          <a:p>
            <a:pPr marL="457200" marR="0" lvl="0" indent="-457200" algn="l" rtl="0">
              <a:lnSpc>
                <a:spcPct val="10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Capture visual data for lane detection, traffic signs, and obstacle identification.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100000"/>
              </a:lnSpc>
              <a:spcBef>
                <a:spcPts val="0"/>
              </a:spcBef>
              <a:spcAft>
                <a:spcPts val="0"/>
              </a:spcAft>
              <a:buClr>
                <a:srgbClr val="385623"/>
              </a:buClr>
              <a:buSzPts val="3600"/>
              <a:buFont typeface="Arial" panose="020B0604020202020204" pitchFamily="34" charset="0"/>
              <a:buNone/>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dirty="0">
                <a:solidFill>
                  <a:schemeClr val="tx1"/>
                </a:solidFill>
                <a:latin typeface="Bahnschrift" panose="020B0502040204020203" charset="0"/>
                <a:cs typeface="Bahnschrift" panose="020B0502040204020203" charset="0"/>
                <a:sym typeface="Arial" panose="020B0604020202020204"/>
              </a:rPr>
              <a:t>How it Works ? - ML algorithms</a:t>
            </a:r>
            <a:endParaRPr lang="en-IN" altLang="en-US" sz="2800"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Tesla's Full Self-Driving (FSD)</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1842135" y="551878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Cameras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任意多边形 2"/>
          <p:cNvSpPr/>
          <p:nvPr>
            <p:custDataLst>
              <p:tags r:id="rId3"/>
            </p:custDataLst>
          </p:nvPr>
        </p:nvSpPr>
        <p:spPr>
          <a:xfrm>
            <a:off x="9708515" y="2903220"/>
            <a:ext cx="7364730" cy="5935980"/>
          </a:xfrm>
          <a:custGeom>
            <a:avLst/>
            <a:gdLst>
              <a:gd name="adj" fmla="val 866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8063" h="6126">
                <a:moveTo>
                  <a:pt x="3583" y="0"/>
                </a:moveTo>
                <a:lnTo>
                  <a:pt x="7637" y="0"/>
                </a:lnTo>
                <a:cubicBezTo>
                  <a:pt x="7876" y="-7"/>
                  <a:pt x="8068" y="211"/>
                  <a:pt x="8062" y="425"/>
                </a:cubicBezTo>
                <a:lnTo>
                  <a:pt x="8062" y="5699"/>
                </a:lnTo>
                <a:cubicBezTo>
                  <a:pt x="8069" y="5938"/>
                  <a:pt x="7851" y="6130"/>
                  <a:pt x="7637" y="6124"/>
                </a:cubicBezTo>
                <a:lnTo>
                  <a:pt x="3062" y="6124"/>
                </a:lnTo>
                <a:cubicBezTo>
                  <a:pt x="1343" y="6177"/>
                  <a:pt x="-42" y="4603"/>
                  <a:pt x="0" y="3062"/>
                </a:cubicBezTo>
                <a:cubicBezTo>
                  <a:pt x="-53" y="1343"/>
                  <a:pt x="1521" y="-42"/>
                  <a:pt x="3062" y="0"/>
                </a:cubicBezTo>
                <a:lnTo>
                  <a:pt x="3583" y="0"/>
                </a:lnTo>
                <a:close/>
              </a:path>
            </a:pathLst>
          </a:custGeom>
          <a:gradFill>
            <a:gsLst>
              <a:gs pos="55000">
                <a:schemeClr val="bg1">
                  <a:alpha val="0"/>
                </a:schemeClr>
              </a:gs>
              <a:gs pos="100000">
                <a:schemeClr val="accent1">
                  <a:lumMod val="60000"/>
                  <a:lumOff val="40000"/>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2700">
              <a:latin typeface="Arial" panose="020B0604020202020204" pitchFamily="34" charset="0"/>
              <a:sym typeface="Arial" panose="020B0604020202020204" pitchFamily="34" charset="0"/>
            </a:endParaRPr>
          </a:p>
        </p:txBody>
      </p:sp>
      <p:pic>
        <p:nvPicPr>
          <p:cNvPr id="10" name="http://photo-static-api.fotomore.com/creative/vcg/veer/612/veer-310079292.jpg" descr="E:\MCA\Semesters\SEM_4\Seminar_Smart Monitoring Systems for Autonomous Vehicles Using IoT\ppt\Radar_sensor.jpgRadar_sensor"/>
          <p:cNvPicPr>
            <a:picLocks noChangeAspect="1"/>
          </p:cNvPicPr>
          <p:nvPr>
            <p:custDataLst>
              <p:tags r:id="rId4"/>
            </p:custDataLst>
          </p:nvPr>
        </p:nvPicPr>
        <p:blipFill>
          <a:blip r:embed="rId5"/>
          <a:srcRect l="8779" r="8779"/>
          <a:stretch>
            <a:fillRect/>
          </a:stretch>
        </p:blipFill>
        <p:spPr>
          <a:xfrm>
            <a:off x="10302875" y="2902585"/>
            <a:ext cx="7387590" cy="5935980"/>
          </a:xfrm>
          <a:custGeom>
            <a:avLst/>
            <a:gdLst/>
            <a:ahLst/>
            <a:cxnLst>
              <a:cxn ang="3">
                <a:pos x="hc" y="t"/>
              </a:cxn>
              <a:cxn ang="cd2">
                <a:pos x="l" y="vc"/>
              </a:cxn>
              <a:cxn ang="cd4">
                <a:pos x="hc" y="b"/>
              </a:cxn>
              <a:cxn ang="0">
                <a:pos x="r" y="vc"/>
              </a:cxn>
            </a:cxnLst>
            <a:rect l="l" t="t" r="r" b="b"/>
            <a:pathLst>
              <a:path w="7288" h="5856">
                <a:moveTo>
                  <a:pt x="3240" y="1"/>
                </a:moveTo>
                <a:lnTo>
                  <a:pt x="6904" y="1"/>
                </a:lnTo>
                <a:cubicBezTo>
                  <a:pt x="7120" y="-6"/>
                  <a:pt x="7294" y="203"/>
                  <a:pt x="7288" y="407"/>
                </a:cubicBezTo>
                <a:lnTo>
                  <a:pt x="7288" y="5449"/>
                </a:lnTo>
                <a:cubicBezTo>
                  <a:pt x="7295" y="5677"/>
                  <a:pt x="7098" y="5861"/>
                  <a:pt x="6904" y="5855"/>
                </a:cubicBezTo>
                <a:lnTo>
                  <a:pt x="2769" y="5855"/>
                </a:lnTo>
                <a:cubicBezTo>
                  <a:pt x="1215" y="5906"/>
                  <a:pt x="-37" y="4401"/>
                  <a:pt x="1" y="2928"/>
                </a:cubicBezTo>
                <a:cubicBezTo>
                  <a:pt x="-47" y="1285"/>
                  <a:pt x="1376" y="-39"/>
                  <a:pt x="2769" y="1"/>
                </a:cubicBezTo>
                <a:lnTo>
                  <a:pt x="3240" y="1"/>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6"/>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15944850" y="0"/>
            <a:ext cx="2438400" cy="10287000"/>
          </a:xfrm>
          <a:prstGeom prst="rect">
            <a:avLst/>
          </a:prstGeom>
          <a:solidFill>
            <a:srgbClr val="1C5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sym typeface="Arial" panose="020B0604020202020204" pitchFamily="34" charset="0"/>
            </a:endParaRPr>
          </a:p>
        </p:txBody>
      </p:sp>
      <p:sp>
        <p:nvSpPr>
          <p:cNvPr id="21" name="圆角矩形 20"/>
          <p:cNvSpPr/>
          <p:nvPr>
            <p:custDataLst>
              <p:tags r:id="rId2"/>
            </p:custDataLst>
          </p:nvPr>
        </p:nvSpPr>
        <p:spPr>
          <a:xfrm>
            <a:off x="9715500" y="3248978"/>
            <a:ext cx="8019098" cy="5785485"/>
          </a:xfrm>
          <a:prstGeom prst="roundRect">
            <a:avLst>
              <a:gd name="adj" fmla="val 3764"/>
            </a:avLst>
          </a:prstGeom>
          <a:solidFill>
            <a:schemeClr val="lt1">
              <a:lumMod val="100000"/>
              <a:alpha val="3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sp>
        <p:nvSpPr>
          <p:cNvPr id="23" name="圆角矩形 22"/>
          <p:cNvSpPr/>
          <p:nvPr>
            <p:custDataLst>
              <p:tags r:id="rId3"/>
            </p:custDataLst>
          </p:nvPr>
        </p:nvSpPr>
        <p:spPr>
          <a:xfrm>
            <a:off x="9416415" y="2829878"/>
            <a:ext cx="8019098" cy="5785485"/>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sp>
        <p:nvSpPr>
          <p:cNvPr id="24" name="圆角矩形 23"/>
          <p:cNvSpPr/>
          <p:nvPr>
            <p:custDataLst>
              <p:tags r:id="rId4"/>
            </p:custDataLst>
          </p:nvPr>
        </p:nvSpPr>
        <p:spPr>
          <a:xfrm>
            <a:off x="9103043" y="2410778"/>
            <a:ext cx="8019098" cy="5785485"/>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pic>
        <p:nvPicPr>
          <p:cNvPr id="25" name="图片 24" descr="E:\MCA\Semesters\SEM_4\Seminar_Smart Monitoring Systems for Autonomous Vehicles Using IoT\ppt\all.pngall"/>
          <p:cNvPicPr>
            <a:picLocks noChangeAspect="1"/>
          </p:cNvPicPr>
          <p:nvPr>
            <p:custDataLst>
              <p:tags r:id="rId5"/>
            </p:custDataLst>
          </p:nvPr>
        </p:nvPicPr>
        <p:blipFill>
          <a:blip r:embed="rId6"/>
          <a:srcRect t="6532" b="6532"/>
          <a:stretch>
            <a:fillRect/>
          </a:stretch>
        </p:blipFill>
        <p:spPr>
          <a:xfrm>
            <a:off x="9579293" y="2860358"/>
            <a:ext cx="7067550" cy="4886325"/>
          </a:xfrm>
          <a:custGeom>
            <a:avLst/>
            <a:gdLst/>
            <a:ahLst/>
            <a:cxnLst>
              <a:cxn ang="3">
                <a:pos x="hc" y="t"/>
              </a:cxn>
              <a:cxn ang="cd2">
                <a:pos x="l" y="vc"/>
              </a:cxn>
              <a:cxn ang="cd4">
                <a:pos x="hc" y="b"/>
              </a:cxn>
              <a:cxn ang="0">
                <a:pos x="r" y="vc"/>
              </a:cxn>
            </a:cxnLst>
            <a:rect l="l" t="t" r="r" b="b"/>
            <a:pathLst>
              <a:path w="7420" h="3602">
                <a:moveTo>
                  <a:pt x="136" y="0"/>
                </a:moveTo>
                <a:lnTo>
                  <a:pt x="7284" y="0"/>
                </a:lnTo>
                <a:cubicBezTo>
                  <a:pt x="7359" y="0"/>
                  <a:pt x="7420" y="61"/>
                  <a:pt x="7420" y="136"/>
                </a:cubicBezTo>
                <a:lnTo>
                  <a:pt x="7420" y="3466"/>
                </a:lnTo>
                <a:cubicBezTo>
                  <a:pt x="7420" y="3541"/>
                  <a:pt x="7359" y="3602"/>
                  <a:pt x="7284" y="3602"/>
                </a:cubicBezTo>
                <a:lnTo>
                  <a:pt x="136" y="3602"/>
                </a:lnTo>
                <a:cubicBezTo>
                  <a:pt x="61" y="3602"/>
                  <a:pt x="0" y="3541"/>
                  <a:pt x="0" y="3466"/>
                </a:cubicBezTo>
                <a:lnTo>
                  <a:pt x="0" y="136"/>
                </a:lnTo>
                <a:cubicBezTo>
                  <a:pt x="0" y="61"/>
                  <a:pt x="61" y="0"/>
                  <a:pt x="136"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126" name="Google Shape;126;p2" descr="download (2).png"/>
          <p:cNvPicPr preferRelativeResize="0"/>
          <p:nvPr/>
        </p:nvPicPr>
        <p:blipFill rotWithShape="1">
          <a:blip r:embed="rId7"/>
          <a:srcRect/>
          <a:stretch>
            <a:fillRect/>
          </a:stretch>
        </p:blipFill>
        <p:spPr>
          <a:xfrm>
            <a:off x="14680921" y="357154"/>
            <a:ext cx="3370445" cy="1500198"/>
          </a:xfrm>
          <a:prstGeom prst="rect">
            <a:avLst/>
          </a:prstGeom>
          <a:noFill/>
          <a:ln>
            <a:noFill/>
          </a:ln>
        </p:spPr>
      </p:pic>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8"/>
            <a:stretch>
              <a:fillRect l="-101089" t="2819"/>
            </a:stretch>
          </a:blipFill>
          <a:ln>
            <a:noFill/>
          </a:ln>
        </p:spPr>
      </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9"/>
            <a:stretch>
              <a:fillRect/>
            </a:stretch>
          </a:blipFill>
          <a:ln>
            <a:noFill/>
          </a:ln>
        </p:spPr>
      </p:sp>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2303145" y="4629150"/>
            <a:ext cx="6318885" cy="210312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Detect nearby objects for low-speed operations like parking.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How it works ?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ultrasonic waves</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Reverse Park Assist in BMW and Audi</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1976755" y="392557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5"/>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Ultrasonic Sensors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2303145" y="2637790"/>
            <a:ext cx="6111240" cy="12109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Provides accurate location data for navigation and route planning.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Uber </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Ride hailing</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755" y="185737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GPS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6" name="Picture 5" descr="ultrasonic sensors"/>
          <p:cNvPicPr>
            <a:picLocks noChangeAspect="1"/>
          </p:cNvPicPr>
          <p:nvPr/>
        </p:nvPicPr>
        <p:blipFill>
          <a:blip r:embed="rId10"/>
          <a:stretch>
            <a:fillRect/>
          </a:stretch>
        </p:blipFill>
        <p:spPr>
          <a:xfrm>
            <a:off x="3390900" y="7056755"/>
            <a:ext cx="4331335" cy="2937510"/>
          </a:xfrm>
          <a:prstGeom prst="rect">
            <a:avLst/>
          </a:prstGeom>
        </p:spPr>
      </p:pic>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15944850" y="0"/>
            <a:ext cx="2438400" cy="10287000"/>
          </a:xfrm>
          <a:prstGeom prst="rect">
            <a:avLst/>
          </a:prstGeom>
          <a:solidFill>
            <a:srgbClr val="1C5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sym typeface="Arial" panose="020B0604020202020204" pitchFamily="34" charset="0"/>
            </a:endParaRPr>
          </a:p>
        </p:txBody>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stretch>
              <a:fillRect l="-101089" t="2819"/>
            </a:stretch>
          </a:blipFill>
          <a:ln>
            <a:noFill/>
          </a:ln>
        </p:spPr>
      </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4"/>
            <a:stretch>
              <a:fillRect/>
            </a:stretch>
          </a:blipFill>
          <a:ln>
            <a:noFill/>
          </a:ln>
        </p:spPr>
      </p:sp>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4" name="Google Shape;109;p2"/>
          <p:cNvSpPr txBox="1"/>
          <p:nvPr/>
        </p:nvSpPr>
        <p:spPr>
          <a:xfrm>
            <a:off x="2303145" y="2637790"/>
            <a:ext cx="11102975" cy="200660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Information from all the</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sensors is analyzed by a central computer , based on the information received the software takes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self driving decisions such as steering , accelerator and brakes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755" y="185737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6"/>
            </a:pPr>
            <a:r>
              <a:rPr lang="en-US" altLang="en-US" sz="3200" b="1" i="0" u="none" strike="noStrike" cap="none" dirty="0">
                <a:solidFill>
                  <a:schemeClr val="tx1"/>
                </a:solidFill>
                <a:latin typeface="Bahnschrift" panose="020B0502040204020203" charset="0"/>
                <a:cs typeface="Bahnschrift" panose="020B0502040204020203" charset="0"/>
                <a:sym typeface="Arial" panose="020B0604020202020204"/>
              </a:rPr>
              <a:t>Central Computer</a:t>
            </a:r>
            <a:endParaRPr lang="en-US"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1" name="图片 42" descr="E:\MCA\Semesters\SEM_4_\Seminar_Smart Monitoring Systems for Autonomous Vehicles Using IoT\iot_img1.pngiot_img1"/>
          <p:cNvPicPr>
            <a:picLocks noChangeAspect="1"/>
          </p:cNvPicPr>
          <p:nvPr>
            <p:custDataLst>
              <p:tags r:id="rId5"/>
            </p:custDataLst>
          </p:nvPr>
        </p:nvPicPr>
        <p:blipFill rotWithShape="1">
          <a:blip r:embed="rId6">
            <a:lum bright="-6000" contrast="12000"/>
          </a:blip>
          <a:srcRect l="3048" r="3048"/>
          <a:stretch>
            <a:fillRect/>
          </a:stretch>
        </p:blipFill>
        <p:spPr>
          <a:xfrm>
            <a:off x="8842375" y="4120515"/>
            <a:ext cx="9465945" cy="6166485"/>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740826" y="871178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4140815" cy="127444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Technologies for Data Processing and </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Communication</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76872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Processes data close to the vehicle - reducing latency</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Tesla’s onboard computer, Hardware 3.0</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camera feeds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306514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Edge Computing: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569210" y="5943600"/>
            <a:ext cx="11958320" cy="155702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Provides high-speed, low-latency connectivity between vehicles and the cloud.</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Qualcomm </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 5G-enabled vehicle communication systems</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Application ?  - V2X</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532511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5G Networks: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2569210" y="8288655"/>
            <a:ext cx="11958320" cy="16154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Stores large volumes of data for analysis and long-term insights.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Arial" panose="020B0604020202020204" pitchFamily="34" charset="0"/>
              <a:buNone/>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Google Waymo </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analyze driving patterns </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Google Shape;109;p2"/>
          <p:cNvSpPr txBox="1"/>
          <p:nvPr/>
        </p:nvSpPr>
        <p:spPr>
          <a:xfrm>
            <a:off x="1976755" y="758507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Cloud Computing: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5" name="Google Shape;109;p2"/>
          <p:cNvSpPr txBox="1"/>
          <p:nvPr/>
        </p:nvSpPr>
        <p:spPr>
          <a:xfrm>
            <a:off x="1976120" y="1670050"/>
            <a:ext cx="12551410" cy="91630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Algorithms and Software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484245"/>
            <a:ext cx="11958320" cy="162306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Perception</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Detects and classifies obstacles.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Localization</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Determines vehicle’s position in its environment.</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Planning</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Maps the safest and most efficient route.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Control</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Executes the planned actions (e.g., braking, steering).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258699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Advanced Driver Assistance Systems (ADAS):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569210" y="6941185"/>
            <a:ext cx="11958320" cy="54546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Wingdings" panose="05000000000000000000" charset="0"/>
              <a:buChar char="Ø"/>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CNNs (Convolutional Neural Networks)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Recognizes objects from sensor data.</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Arial" panose="020B0604020202020204" pitchFamily="34" charset="0"/>
              <a:buNone/>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532511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Machine Learning Algorithms: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957195" y="7769860"/>
            <a:ext cx="11958320" cy="38100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HydraNet (Tesla), ChauffeurNet (Waymo)</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569210" y="8523605"/>
            <a:ext cx="11958320" cy="54546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Wingdings" panose="05000000000000000000" charset="0"/>
              <a:buChar char="Ø"/>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Data Reduction Techniques: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Simplify and classify large datasets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Arial" panose="020B0604020202020204" pitchFamily="34" charset="0"/>
              <a:buNone/>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2957195" y="9180195"/>
            <a:ext cx="11958320" cy="77660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 Waymo </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YOLO (You Only Look Once) to detect obstacles </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 name="Google Shape;109;p2"/>
          <p:cNvSpPr txBox="1"/>
          <p:nvPr/>
        </p:nvSpPr>
        <p:spPr>
          <a:xfrm>
            <a:off x="2957195" y="5932805"/>
            <a:ext cx="11958320" cy="7251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Arial" panose="020B0604020202020204" pitchFamily="34" charset="0"/>
              <a:buNone/>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NVIDIA’s self-driving car</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CNNs  and YOLO algorithms </a:t>
            </a:r>
            <a:endPar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BEAUTIFY_FLAG" val="#wm#"/>
  <p:tag name="KSO_WM_UNIT_VALUE" val="1032*128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8_1*d*1"/>
  <p:tag name="KSO_WM_TEMPLATE_CATEGORY" val="custom"/>
  <p:tag name="KSO_WM_TEMPLATE_INDEX" val="20238248"/>
  <p:tag name="KSO_WM_UNIT_LAYERLEVEL" val="1"/>
  <p:tag name="KSO_WM_TAG_VERSION" val="3.0"/>
  <p:tag name="KSO_WM_UNIT_LINE_FORE_SCHEMECOLOR_INDEX" val="1"/>
  <p:tag name="KSO_WM_UNIT_LINE_FILL_TYPE" val="2"/>
  <p:tag name="KSO_WM_UNIT_USESOURCEFORMAT_APPLY" val="1"/>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06_1*i*1"/>
  <p:tag name="KSO_WM_TEMPLATE_CATEGORY" val="custom"/>
  <p:tag name="KSO_WM_TEMPLATE_INDEX" val="2023820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06_1*i*2"/>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06_1*i*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8206_1*i*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5.xml><?xml version="1.0" encoding="utf-8"?>
<p:tagLst xmlns:p="http://schemas.openxmlformats.org/presentationml/2006/main">
  <p:tag name="KSO_WM_BEAUTIFY_FLAG" val="#wm#"/>
  <p:tag name="KSO_WM_UNIT_VALUE" val="904*130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06_1*d*1"/>
  <p:tag name="KSO_WM_TEMPLATE_CATEGORY" val="custom"/>
  <p:tag name="KSO_WM_TEMPLATE_INDEX" val="20238206"/>
  <p:tag name="KSO_WM_UNIT_LAYERLEVEL" val="1"/>
  <p:tag name="KSO_WM_TAG_VERSION" val="3.0"/>
  <p:tag name="KSO_WM_UNIT_USESOURCEFORMAT_APPLY" val="1"/>
  <p:tag name="KSO_WM_UNIT_LINE_FORE_SCHEMECOLOR_INDEX" val="13"/>
  <p:tag name="KSO_WM_UNIT_LINE_FILL_TYPE" val="2"/>
</p:tagLst>
</file>

<file path=ppt/tags/tag16.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06_1*i*1"/>
  <p:tag name="KSO_WM_TEMPLATE_CATEGORY" val="custom"/>
  <p:tag name="KSO_WM_TEMPLATE_INDEX" val="2023820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19.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VALUE" val="811*167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39_1*d*1"/>
  <p:tag name="KSO_WM_TEMPLATE_CATEGORY" val="custom"/>
  <p:tag name="KSO_WM_TEMPLATE_INDEX" val="20238339"/>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39_1*i*1"/>
  <p:tag name="KSO_WM_TEMPLATE_CATEGORY" val="custom"/>
  <p:tag name="KSO_WM_TEMPLATE_INDEX" val="2023833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2.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39"/>
  <p:tag name="KSO_WM_UNIT_ID" val="custom20238339_1*a*1"/>
  <p:tag name="KSO_WM_UNIT_PRESET_TEXT" val="The title goes here"/>
  <p:tag name="KSO_WM_UNIT_TEXT_FILL_FORE_SCHEMECOLOR_INDEX" val="2"/>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332_1*d*2"/>
  <p:tag name="KSO_WM_TEMPLATE_CATEGORY" val="custom"/>
  <p:tag name="KSO_WM_TEMPLATE_INDEX" val="20238332"/>
  <p:tag name="KSO_WM_UNIT_LAYERLEVEL" val="1"/>
  <p:tag name="KSO_WM_TAG_VERSION" val="3.0"/>
  <p:tag name="KSO_WM_BEAUTIFY_FLAG" val="#wm#"/>
  <p:tag name="KSO_WM_UNIT_TYPE" val="d"/>
  <p:tag name="KSO_WM_UNIT_INDEX" val="2"/>
  <p:tag name="KSO_WM_DIAGRAM_GROUP_CODE" val="l1-1"/>
  <p:tag name="KSO_WM_UNIT_VALUE" val="1497*1502"/>
  <p:tag name="KSO_WM_UNIT_LINE_FORE_SCHEMECOLOR_INDEX" val="13"/>
  <p:tag name="KSO_WM_UNIT_LINE_FILL_TYPE" val="2"/>
  <p:tag name="KSO_WM_UNIT_USESOURCEFORMAT_APPLY" val="1"/>
</p:tagLst>
</file>

<file path=ppt/tags/tag24.xml><?xml version="1.0" encoding="utf-8"?>
<p:tagLst xmlns:p="http://schemas.openxmlformats.org/presentationml/2006/main">
  <p:tag name="KSO_WM_UNIT_VALUE" val="989*98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7_1*d*1"/>
  <p:tag name="KSO_WM_TEMPLATE_CATEGORY" val="custom"/>
  <p:tag name="KSO_WM_TEMPLATE_INDEX" val="20238247"/>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25_1*i*1"/>
  <p:tag name="KSO_WM_TEMPLATE_CATEGORY" val="custom"/>
  <p:tag name="KSO_WM_TEMPLATE_INDEX" val="20238325"/>
  <p:tag name="KSO_WM_UNIT_LAYERLEVEL" val="1"/>
  <p:tag name="KSO_WM_TAG_VERSION" val="3.0"/>
  <p:tag name="KSO_WM_BEAUTIFY_FLAG" val="#wm#"/>
  <p:tag name="KSO_WM_UNIT_TYPE" val="i"/>
  <p:tag name="KSO_WM_UNIT_INDEX" val="1"/>
  <p:tag name="KSO_WM_UNIT_FILL_FORE_SCHEMECOLOR_INDEX" val="5"/>
  <p:tag name="KSO_WM_UNIT_FILL_TYPE" val="1"/>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25_1*d*1"/>
  <p:tag name="KSO_WM_TEMPLATE_CATEGORY" val="custom"/>
  <p:tag name="KSO_WM_TEMPLATE_INDEX" val="20238325"/>
  <p:tag name="KSO_WM_UNIT_LAYERLEVEL" val="1"/>
  <p:tag name="KSO_WM_TAG_VERSION" val="3.0"/>
  <p:tag name="KSO_WM_BEAUTIFY_FLAG" val="#wm#"/>
  <p:tag name="KSO_WM_UNIT_VALUE" val="1299*1271"/>
  <p:tag name="KSO_WM_UNIT_TYPE" val="d"/>
  <p:tag name="KSO_WM_UNIT_INDEX" val="1"/>
  <p:tag name="KSO_WM_UNIT_LINE_FORE_SCHEMECOLOR_INDEX" val="5"/>
  <p:tag name="KSO_WM_UNIT_LINE_FILL_TYPE" val="2"/>
  <p:tag name="KSO_WM_UNIT_USESOURCEFORMAT_APPLY" val="1"/>
</p:tagLst>
</file>

<file path=ppt/tags/tag27.xml><?xml version="1.0" encoding="utf-8"?>
<p:tagLst xmlns:p="http://schemas.openxmlformats.org/presentationml/2006/main">
  <p:tag name="KSO_WM_UNIT_VALUE" val="1677*167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4_1*d*1"/>
  <p:tag name="KSO_WM_TEMPLATE_CATEGORY" val="custom"/>
  <p:tag name="KSO_WM_TEMPLATE_INDEX" val="20238264"/>
  <p:tag name="KSO_WM_UNIT_LAYERLEVEL" val="1"/>
  <p:tag name="KSO_WM_TAG_VERSION" val="3.0"/>
  <p:tag name="KSO_WM_BEAUTIFY_FLAG" val="#wm#"/>
  <p:tag name="KSO_WM_UNIT_LINE_FORE_SCHEMECOLOR_INDEX" val="13"/>
  <p:tag name="KSO_WM_UNIT_LINE_FILL_TYPE" val="2"/>
  <p:tag name="KSO_WM_UNIT_SHADOW_SCHEMECOLOR_INDEX" val="5"/>
  <p:tag name="KSO_WM_UNIT_USESOURCEFORMAT_APPLY" val="1"/>
</p:tagLst>
</file>

<file path=ppt/tags/tag28.xml><?xml version="1.0" encoding="utf-8"?>
<p:tagLst xmlns:p="http://schemas.openxmlformats.org/presentationml/2006/main">
  <p:tag name="KSO_WM_UNIT_VALUE" val="1904*253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76_1*d*1"/>
  <p:tag name="KSO_WM_TEMPLATE_CATEGORY" val="custom"/>
  <p:tag name="KSO_WM_TEMPLATE_INDEX" val="20238276"/>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1_1*i*1"/>
  <p:tag name="KSO_WM_TEMPLATE_CATEGORY" val="custom"/>
  <p:tag name="KSO_WM_TEMPLATE_INDEX" val="20238241"/>
  <p:tag name="KSO_WM_UNIT_LAYERLEVEL" val="1"/>
  <p:tag name="KSO_WM_TAG_VERSION" val="3.0"/>
  <p:tag name="KSO_WM_BEAUTIFY_FLAG" val="#wm#"/>
  <p:tag name="KSO_WM_UNIT_USESOURCEFORMAT_APPLY" val="1"/>
</p:tagLst>
</file>

<file path=ppt/tags/tag8.xml><?xml version="1.0" encoding="utf-8"?>
<p:tagLst xmlns:p="http://schemas.openxmlformats.org/presentationml/2006/main">
  <p:tag name="KSO_WM_UNIT_VALUE" val="855*95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1_1*d*1"/>
  <p:tag name="KSO_WM_TEMPLATE_CATEGORY" val="custom"/>
  <p:tag name="KSO_WM_TEMPLATE_INDEX" val="20238241"/>
  <p:tag name="KSO_WM_UNIT_LAYERLEVEL" val="1"/>
  <p:tag name="KSO_WM_TAG_VERSION" val="3.0"/>
  <p:tag name="KSO_WM_BEAUTIFY_FLAG" val="#wm#"/>
  <p:tag name="KSO_WM_UNIT_USESOURCEFORMAT_APPLY" val="1"/>
</p:tagLst>
</file>

<file path=ppt/tags/tag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8_1*i*1"/>
  <p:tag name="KSO_WM_TEMPLATE_CATEGORY" val="custom"/>
  <p:tag name="KSO_WM_TEMPLATE_INDEX" val="20238248"/>
  <p:tag name="KSO_WM_UNIT_LAYERLEVEL" val="1"/>
  <p:tag name="KSO_WM_TAG_VERSION" val="3.0"/>
  <p:tag name="KSO_WM_UNIT_FILL_FORE_SCHEMECOLOR_INDEX" val="5"/>
  <p:tag name="KSO_WM_UNIT_TEXT_FILL_FORE_SCHEMECOLOR_INDEX" val="2"/>
  <p:tag name="KSO_WM_UNIT_TEXT_FILL_TYPE" val="1"/>
  <p:tag name="KSO_WM_UNIT_USESOURCEFORMAT_APPLY" val="1"/>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10825</Words>
  <Application>WPS Presentation</Application>
  <PresentationFormat/>
  <Paragraphs>390</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23</vt:i4>
      </vt:variant>
    </vt:vector>
  </HeadingPairs>
  <TitlesOfParts>
    <vt:vector size="35" baseType="lpstr">
      <vt:lpstr>Arial</vt:lpstr>
      <vt:lpstr>SimSun</vt:lpstr>
      <vt:lpstr>Wingdings</vt:lpstr>
      <vt:lpstr>Arial</vt:lpstr>
      <vt:lpstr>Calibri</vt:lpstr>
      <vt:lpstr>Gabriola</vt:lpstr>
      <vt:lpstr>Lato</vt:lpstr>
      <vt:lpstr>Bahnschrift</vt:lpstr>
      <vt:lpstr>Wingdings</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Anshad Muhammad ansha</cp:lastModifiedBy>
  <cp:revision>293</cp:revision>
  <dcterms:created xsi:type="dcterms:W3CDTF">2024-11-17T05:38:00Z</dcterms:created>
  <dcterms:modified xsi:type="dcterms:W3CDTF">2024-11-27T02:56:52Z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FD16DC6770634556B90309F4F85649D8_12</vt:lpwstr>
  </property>
  <property fmtid="{D5CDD505-2E9C-101B-9397-08002B2CF9AE}" pid="3" name="KSOProductBuildVer">
    <vt:lpwstr>1033-12.2.0.18911</vt:lpwstr>
  </property>
</Properties>
</file>